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56" r:id="rId2"/>
    <p:sldId id="1328" r:id="rId3"/>
    <p:sldId id="350" r:id="rId4"/>
    <p:sldId id="1280" r:id="rId5"/>
    <p:sldId id="1322" r:id="rId6"/>
    <p:sldId id="1323" r:id="rId7"/>
    <p:sldId id="1286" r:id="rId8"/>
    <p:sldId id="1318" r:id="rId9"/>
    <p:sldId id="1330" r:id="rId10"/>
    <p:sldId id="1331" r:id="rId11"/>
    <p:sldId id="1332" r:id="rId12"/>
    <p:sldId id="1333" r:id="rId13"/>
    <p:sldId id="1334" r:id="rId14"/>
    <p:sldId id="1335" r:id="rId15"/>
    <p:sldId id="1347" r:id="rId16"/>
    <p:sldId id="1336" r:id="rId17"/>
    <p:sldId id="1350" r:id="rId18"/>
    <p:sldId id="1343" r:id="rId19"/>
    <p:sldId id="1341" r:id="rId20"/>
    <p:sldId id="1340" r:id="rId21"/>
    <p:sldId id="1339" r:id="rId22"/>
    <p:sldId id="1338" r:id="rId23"/>
    <p:sldId id="1342" r:id="rId24"/>
    <p:sldId id="1316" r:id="rId25"/>
    <p:sldId id="1312" r:id="rId26"/>
    <p:sldId id="1299" r:id="rId27"/>
    <p:sldId id="1313" r:id="rId28"/>
    <p:sldId id="1314" r:id="rId29"/>
    <p:sldId id="1315" r:id="rId30"/>
    <p:sldId id="1319" r:id="rId31"/>
    <p:sldId id="1320" r:id="rId32"/>
    <p:sldId id="1344" r:id="rId33"/>
    <p:sldId id="1345" r:id="rId34"/>
    <p:sldId id="1346" r:id="rId35"/>
    <p:sldId id="1303" r:id="rId36"/>
    <p:sldId id="1325" r:id="rId37"/>
    <p:sldId id="1305" r:id="rId38"/>
    <p:sldId id="1306" r:id="rId39"/>
    <p:sldId id="1326" r:id="rId40"/>
    <p:sldId id="1287" r:id="rId41"/>
    <p:sldId id="1296" r:id="rId42"/>
    <p:sldId id="1297" r:id="rId43"/>
    <p:sldId id="1298" r:id="rId44"/>
    <p:sldId id="1300" r:id="rId45"/>
    <p:sldId id="277" r:id="rId46"/>
    <p:sldId id="278" r:id="rId47"/>
    <p:sldId id="1301" r:id="rId48"/>
    <p:sldId id="1302" r:id="rId49"/>
    <p:sldId id="986" r:id="rId50"/>
    <p:sldId id="311" r:id="rId51"/>
    <p:sldId id="312" r:id="rId52"/>
    <p:sldId id="313" r:id="rId53"/>
    <p:sldId id="993" r:id="rId54"/>
    <p:sldId id="994" r:id="rId55"/>
    <p:sldId id="321" r:id="rId56"/>
    <p:sldId id="984" r:id="rId57"/>
    <p:sldId id="1348" r:id="rId58"/>
    <p:sldId id="987" r:id="rId59"/>
    <p:sldId id="985" r:id="rId60"/>
    <p:sldId id="1006" r:id="rId61"/>
    <p:sldId id="1003" r:id="rId62"/>
    <p:sldId id="1022" r:id="rId63"/>
    <p:sldId id="1007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/>
    <p:restoredTop sz="82851"/>
  </p:normalViewPr>
  <p:slideViewPr>
    <p:cSldViewPr snapToGrid="0" snapToObjects="1">
      <p:cViewPr>
        <p:scale>
          <a:sx n="71" d="100"/>
          <a:sy n="71" d="100"/>
        </p:scale>
        <p:origin x="1480" y="640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272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4x2 + 3x1 =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3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258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Social welfare program in Columbia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6983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73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847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75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lecture</a:t>
            </a:r>
            <a:r>
              <a:rPr lang="en-US" baseline="0" dirty="0"/>
              <a:t> I wish I have 6 chalkboards to utilize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535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77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348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370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741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248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33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ernel_(image_processing)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ernel_(image_processing)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en.wikipedia.org/wiki/Kernel_(image_processing)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https://en.wikipedia.org/wiki/Kernel_(image_processing)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9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40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35.png"/><Relationship Id="rId5" Type="http://schemas.openxmlformats.org/officeDocument/2006/relationships/image" Target="../media/image42.png"/><Relationship Id="rId15" Type="http://schemas.openxmlformats.org/officeDocument/2006/relationships/image" Target="../media/image44.png"/><Relationship Id="rId10" Type="http://schemas.openxmlformats.org/officeDocument/2006/relationships/image" Target="../media/image34.png"/><Relationship Id="rId4" Type="http://schemas.openxmlformats.org/officeDocument/2006/relationships/image" Target="../media/image41.png"/><Relationship Id="rId9" Type="http://schemas.openxmlformats.org/officeDocument/2006/relationships/image" Target="../media/image33.png"/><Relationship Id="rId1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40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35.png"/><Relationship Id="rId5" Type="http://schemas.openxmlformats.org/officeDocument/2006/relationships/image" Target="../media/image42.png"/><Relationship Id="rId10" Type="http://schemas.openxmlformats.org/officeDocument/2006/relationships/image" Target="../media/image34.png"/><Relationship Id="rId4" Type="http://schemas.openxmlformats.org/officeDocument/2006/relationships/image" Target="../media/image41.png"/><Relationship Id="rId9" Type="http://schemas.openxmlformats.org/officeDocument/2006/relationships/image" Target="../media/image33.png"/><Relationship Id="rId1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Le-Mans-School-of-AI/photos/29159837/477498782/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thispersondoesnotexist.com/" TargetMode="External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rxiv.org/pdf/1508.06576.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tiff"/><Relationship Id="rId4" Type="http://schemas.openxmlformats.org/officeDocument/2006/relationships/image" Target="../media/image39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tiff"/><Relationship Id="rId5" Type="http://schemas.openxmlformats.org/officeDocument/2006/relationships/image" Target="../media/image48.tiff"/><Relationship Id="rId4" Type="http://schemas.openxmlformats.org/officeDocument/2006/relationships/image" Target="../media/image47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tif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22</a:t>
            </a:r>
          </a:p>
          <a:p>
            <a:pPr algn="l"/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 Neural Network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998200" cy="4351338"/>
          </a:xfrm>
        </p:spPr>
        <p:txBody>
          <a:bodyPr/>
          <a:lstStyle/>
          <a:p>
            <a:r>
              <a:rPr lang="en-US" dirty="0"/>
              <a:t>“Shallow” neural network is powerful (universal approximation theorem holds with a single hidden layer). Why “deep” neural networks?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00" y="3274459"/>
            <a:ext cx="5390800" cy="32927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66937" y="3047187"/>
            <a:ext cx="46722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Each layer captures </a:t>
            </a:r>
            <a:r>
              <a:rPr lang="en-US" sz="2800" dirty="0">
                <a:solidFill>
                  <a:srgbClr val="C00000"/>
                </a:solidFill>
              </a:rPr>
              <a:t>features</a:t>
            </a:r>
          </a:p>
          <a:p>
            <a:r>
              <a:rPr lang="en-US" sz="2800" dirty="0"/>
              <a:t>of the previous layers.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06394" y="4136231"/>
            <a:ext cx="52300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can use “raw data” (e.g., pixels of an image) as input. The hidden layer are extracting the </a:t>
            </a:r>
            <a:r>
              <a:rPr lang="en-US" sz="2800" dirty="0">
                <a:solidFill>
                  <a:srgbClr val="C00000"/>
                </a:solidFill>
              </a:rPr>
              <a:t>features.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06393" y="5808630"/>
            <a:ext cx="57856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Design different </a:t>
            </a:r>
            <a:r>
              <a:rPr lang="en-US" sz="2800" dirty="0">
                <a:solidFill>
                  <a:srgbClr val="C00000"/>
                </a:solidFill>
              </a:rPr>
              <a:t>network architectures </a:t>
            </a:r>
            <a:r>
              <a:rPr lang="en-US" sz="2800" dirty="0"/>
              <a:t>to incorporate domain knowledge.</a:t>
            </a:r>
            <a:endParaRPr 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97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sics of the Classic CNN - Towards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48" y="7318979"/>
            <a:ext cx="9035166" cy="402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088757" cy="1325563"/>
          </a:xfrm>
        </p:spPr>
        <p:txBody>
          <a:bodyPr/>
          <a:lstStyle/>
          <a:p>
            <a:r>
              <a:rPr lang="en-US" dirty="0"/>
              <a:t>Convolutional Neural Networks (CNN)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dirty="0"/>
              <a:t>Captures the localized properties of features hierarchically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659C580-A9B2-3E4A-A8F9-5F42E57BD814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B110F8C-9849-9D42-B605-04FEED8CD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807" y="3290822"/>
            <a:ext cx="9756908" cy="300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28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9CE66-8989-8745-863D-2053A687C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0F7B7-820E-1C4E-8785-55BC6C53F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convolutional filter is like a matrix version of a dot product.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D17276-204C-4845-888B-F4B18C0F3B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839240"/>
              </p:ext>
            </p:extLst>
          </p:nvPr>
        </p:nvGraphicFramePr>
        <p:xfrm>
          <a:off x="1254551" y="2772940"/>
          <a:ext cx="2699808" cy="2699808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449968">
                  <a:extLst>
                    <a:ext uri="{9D8B030D-6E8A-4147-A177-3AD203B41FA5}">
                      <a16:colId xmlns:a16="http://schemas.microsoft.com/office/drawing/2014/main" val="3938681249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958343021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3600192417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4289658554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2144324515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3579633328"/>
                    </a:ext>
                  </a:extLst>
                </a:gridCol>
              </a:tblGrid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546798777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334537353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4179063059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1864612104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1444494164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4393365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D61044-49D1-7543-8309-0CE1D63716D7}"/>
                  </a:ext>
                </a:extLst>
              </p:cNvPr>
              <p:cNvSpPr txBox="1"/>
              <p:nvPr/>
            </p:nvSpPr>
            <p:spPr>
              <a:xfrm>
                <a:off x="4385769" y="3938177"/>
                <a:ext cx="2099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D61044-49D1-7543-8309-0CE1D6371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769" y="3938177"/>
                <a:ext cx="209993" cy="369332"/>
              </a:xfrm>
              <a:prstGeom prst="rect">
                <a:avLst/>
              </a:prstGeom>
              <a:blipFill>
                <a:blip r:embed="rId2"/>
                <a:stretch>
                  <a:fillRect l="-17647" r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0638AC7-443E-E44D-B8CC-BBEE159AA5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409207"/>
              </p:ext>
            </p:extLst>
          </p:nvPr>
        </p:nvGraphicFramePr>
        <p:xfrm>
          <a:off x="5027173" y="3391646"/>
          <a:ext cx="1462395" cy="1462395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487465">
                  <a:extLst>
                    <a:ext uri="{9D8B030D-6E8A-4147-A177-3AD203B41FA5}">
                      <a16:colId xmlns:a16="http://schemas.microsoft.com/office/drawing/2014/main" val="3938681249"/>
                    </a:ext>
                  </a:extLst>
                </a:gridCol>
                <a:gridCol w="487465">
                  <a:extLst>
                    <a:ext uri="{9D8B030D-6E8A-4147-A177-3AD203B41FA5}">
                      <a16:colId xmlns:a16="http://schemas.microsoft.com/office/drawing/2014/main" val="958343021"/>
                    </a:ext>
                  </a:extLst>
                </a:gridCol>
                <a:gridCol w="487465">
                  <a:extLst>
                    <a:ext uri="{9D8B030D-6E8A-4147-A177-3AD203B41FA5}">
                      <a16:colId xmlns:a16="http://schemas.microsoft.com/office/drawing/2014/main" val="3600192417"/>
                    </a:ext>
                  </a:extLst>
                </a:gridCol>
              </a:tblGrid>
              <a:tr h="48746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546798777"/>
                  </a:ext>
                </a:extLst>
              </a:tr>
              <a:tr h="48746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-4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334537353"/>
                  </a:ext>
                </a:extLst>
              </a:tr>
              <a:tr h="48746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41790630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7479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9CE66-8989-8745-863D-2053A687C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0F7B7-820E-1C4E-8785-55BC6C53F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convolutional filter is like a matrix version of a dot product.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D17276-204C-4845-888B-F4B18C0F3B00}"/>
              </a:ext>
            </a:extLst>
          </p:cNvPr>
          <p:cNvGraphicFramePr>
            <a:graphicFrameLocks noGrp="1"/>
          </p:cNvGraphicFramePr>
          <p:nvPr/>
        </p:nvGraphicFramePr>
        <p:xfrm>
          <a:off x="1254551" y="2772940"/>
          <a:ext cx="2699808" cy="2699808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449968">
                  <a:extLst>
                    <a:ext uri="{9D8B030D-6E8A-4147-A177-3AD203B41FA5}">
                      <a16:colId xmlns:a16="http://schemas.microsoft.com/office/drawing/2014/main" val="3938681249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958343021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3600192417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4289658554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2144324515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3579633328"/>
                    </a:ext>
                  </a:extLst>
                </a:gridCol>
              </a:tblGrid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546798777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334537353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4179063059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1864612104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1444494164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43933657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426E275-184E-954F-B28C-754569C6C4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90637"/>
              </p:ext>
            </p:extLst>
          </p:nvPr>
        </p:nvGraphicFramePr>
        <p:xfrm>
          <a:off x="5027173" y="3391646"/>
          <a:ext cx="1462395" cy="1462395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487465">
                  <a:extLst>
                    <a:ext uri="{9D8B030D-6E8A-4147-A177-3AD203B41FA5}">
                      <a16:colId xmlns:a16="http://schemas.microsoft.com/office/drawing/2014/main" val="3938681249"/>
                    </a:ext>
                  </a:extLst>
                </a:gridCol>
                <a:gridCol w="487465">
                  <a:extLst>
                    <a:ext uri="{9D8B030D-6E8A-4147-A177-3AD203B41FA5}">
                      <a16:colId xmlns:a16="http://schemas.microsoft.com/office/drawing/2014/main" val="958343021"/>
                    </a:ext>
                  </a:extLst>
                </a:gridCol>
                <a:gridCol w="487465">
                  <a:extLst>
                    <a:ext uri="{9D8B030D-6E8A-4147-A177-3AD203B41FA5}">
                      <a16:colId xmlns:a16="http://schemas.microsoft.com/office/drawing/2014/main" val="3600192417"/>
                    </a:ext>
                  </a:extLst>
                </a:gridCol>
              </a:tblGrid>
              <a:tr h="48746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546798777"/>
                  </a:ext>
                </a:extLst>
              </a:tr>
              <a:tr h="48746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-4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334537353"/>
                  </a:ext>
                </a:extLst>
              </a:tr>
              <a:tr h="48746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417906305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55409A0-9F9C-0A49-A371-073FA2501988}"/>
              </a:ext>
            </a:extLst>
          </p:cNvPr>
          <p:cNvGraphicFramePr>
            <a:graphicFrameLocks noGrp="1"/>
          </p:cNvGraphicFramePr>
          <p:nvPr/>
        </p:nvGraphicFramePr>
        <p:xfrm>
          <a:off x="7892101" y="3189370"/>
          <a:ext cx="1866948" cy="1866948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466737">
                  <a:extLst>
                    <a:ext uri="{9D8B030D-6E8A-4147-A177-3AD203B41FA5}">
                      <a16:colId xmlns:a16="http://schemas.microsoft.com/office/drawing/2014/main" val="3938681249"/>
                    </a:ext>
                  </a:extLst>
                </a:gridCol>
                <a:gridCol w="466737">
                  <a:extLst>
                    <a:ext uri="{9D8B030D-6E8A-4147-A177-3AD203B41FA5}">
                      <a16:colId xmlns:a16="http://schemas.microsoft.com/office/drawing/2014/main" val="958343021"/>
                    </a:ext>
                  </a:extLst>
                </a:gridCol>
                <a:gridCol w="466737">
                  <a:extLst>
                    <a:ext uri="{9D8B030D-6E8A-4147-A177-3AD203B41FA5}">
                      <a16:colId xmlns:a16="http://schemas.microsoft.com/office/drawing/2014/main" val="3600192417"/>
                    </a:ext>
                  </a:extLst>
                </a:gridCol>
                <a:gridCol w="466737">
                  <a:extLst>
                    <a:ext uri="{9D8B030D-6E8A-4147-A177-3AD203B41FA5}">
                      <a16:colId xmlns:a16="http://schemas.microsoft.com/office/drawing/2014/main" val="4289658554"/>
                    </a:ext>
                  </a:extLst>
                </a:gridCol>
              </a:tblGrid>
              <a:tr h="466737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extLst>
                  <a:ext uri="{0D108BD9-81ED-4DB2-BD59-A6C34878D82A}">
                    <a16:rowId xmlns:a16="http://schemas.microsoft.com/office/drawing/2014/main" val="3546798777"/>
                  </a:ext>
                </a:extLst>
              </a:tr>
              <a:tr h="466737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extLst>
                  <a:ext uri="{0D108BD9-81ED-4DB2-BD59-A6C34878D82A}">
                    <a16:rowId xmlns:a16="http://schemas.microsoft.com/office/drawing/2014/main" val="3334537353"/>
                  </a:ext>
                </a:extLst>
              </a:tr>
              <a:tr h="466737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extLst>
                  <a:ext uri="{0D108BD9-81ED-4DB2-BD59-A6C34878D82A}">
                    <a16:rowId xmlns:a16="http://schemas.microsoft.com/office/drawing/2014/main" val="4179063059"/>
                  </a:ext>
                </a:extLst>
              </a:tr>
              <a:tr h="466737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extLst>
                  <a:ext uri="{0D108BD9-81ED-4DB2-BD59-A6C34878D82A}">
                    <a16:rowId xmlns:a16="http://schemas.microsoft.com/office/drawing/2014/main" val="18646121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19BC09-5C00-C845-8CE5-6F3C8D7F0900}"/>
                  </a:ext>
                </a:extLst>
              </p:cNvPr>
              <p:cNvSpPr txBox="1"/>
              <p:nvPr/>
            </p:nvSpPr>
            <p:spPr>
              <a:xfrm>
                <a:off x="7032874" y="3938178"/>
                <a:ext cx="2901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19BC09-5C00-C845-8CE5-6F3C8D7F0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874" y="3938178"/>
                <a:ext cx="290143" cy="369332"/>
              </a:xfrm>
              <a:prstGeom prst="rect">
                <a:avLst/>
              </a:prstGeom>
              <a:blipFill>
                <a:blip r:embed="rId3"/>
                <a:stretch>
                  <a:fillRect l="-8333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EEC4ABB6-DA71-2441-A7A2-164970FFBD48}"/>
              </a:ext>
            </a:extLst>
          </p:cNvPr>
          <p:cNvSpPr/>
          <p:nvPr/>
        </p:nvSpPr>
        <p:spPr>
          <a:xfrm>
            <a:off x="1214026" y="2777434"/>
            <a:ext cx="1376774" cy="137893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FD3CD55-DC18-864D-A02E-EA653EF28D7B}"/>
                  </a:ext>
                </a:extLst>
              </p:cNvPr>
              <p:cNvSpPr txBox="1"/>
              <p:nvPr/>
            </p:nvSpPr>
            <p:spPr>
              <a:xfrm>
                <a:off x="3745826" y="5417518"/>
                <a:ext cx="4943733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0∗0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0∗1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0∗0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0∗1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1∗−4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2∗1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0∗0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2∗1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4∗0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FD3CD55-DC18-864D-A02E-EA653EF28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826" y="5417518"/>
                <a:ext cx="4943733" cy="1231106"/>
              </a:xfrm>
              <a:prstGeom prst="rect">
                <a:avLst/>
              </a:prstGeom>
              <a:blipFill>
                <a:blip r:embed="rId4"/>
                <a:stretch>
                  <a:fillRect b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698B45-DA8A-2244-9827-A6D7E14414A5}"/>
                  </a:ext>
                </a:extLst>
              </p:cNvPr>
              <p:cNvSpPr txBox="1"/>
              <p:nvPr/>
            </p:nvSpPr>
            <p:spPr>
              <a:xfrm>
                <a:off x="4385769" y="3938177"/>
                <a:ext cx="2099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698B45-DA8A-2244-9827-A6D7E1441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769" y="3938177"/>
                <a:ext cx="209993" cy="369332"/>
              </a:xfrm>
              <a:prstGeom prst="rect">
                <a:avLst/>
              </a:prstGeom>
              <a:blipFill>
                <a:blip r:embed="rId5"/>
                <a:stretch>
                  <a:fillRect l="-17647" r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702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9CE66-8989-8745-863D-2053A687C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0F7B7-820E-1C4E-8785-55BC6C53F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convolutional filter is like a matrix version of a dot product.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D17276-204C-4845-888B-F4B18C0F3B00}"/>
              </a:ext>
            </a:extLst>
          </p:cNvPr>
          <p:cNvGraphicFramePr>
            <a:graphicFrameLocks noGrp="1"/>
          </p:cNvGraphicFramePr>
          <p:nvPr/>
        </p:nvGraphicFramePr>
        <p:xfrm>
          <a:off x="1254551" y="2772940"/>
          <a:ext cx="2699808" cy="2699808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449968">
                  <a:extLst>
                    <a:ext uri="{9D8B030D-6E8A-4147-A177-3AD203B41FA5}">
                      <a16:colId xmlns:a16="http://schemas.microsoft.com/office/drawing/2014/main" val="3938681249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958343021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3600192417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4289658554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2144324515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3579633328"/>
                    </a:ext>
                  </a:extLst>
                </a:gridCol>
              </a:tblGrid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546798777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334537353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4179063059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1864612104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1444494164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43933657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426E275-184E-954F-B28C-754569C6C43F}"/>
              </a:ext>
            </a:extLst>
          </p:cNvPr>
          <p:cNvGraphicFramePr>
            <a:graphicFrameLocks noGrp="1"/>
          </p:cNvGraphicFramePr>
          <p:nvPr/>
        </p:nvGraphicFramePr>
        <p:xfrm>
          <a:off x="5027173" y="3391646"/>
          <a:ext cx="1462395" cy="1462395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487465">
                  <a:extLst>
                    <a:ext uri="{9D8B030D-6E8A-4147-A177-3AD203B41FA5}">
                      <a16:colId xmlns:a16="http://schemas.microsoft.com/office/drawing/2014/main" val="3938681249"/>
                    </a:ext>
                  </a:extLst>
                </a:gridCol>
                <a:gridCol w="487465">
                  <a:extLst>
                    <a:ext uri="{9D8B030D-6E8A-4147-A177-3AD203B41FA5}">
                      <a16:colId xmlns:a16="http://schemas.microsoft.com/office/drawing/2014/main" val="958343021"/>
                    </a:ext>
                  </a:extLst>
                </a:gridCol>
                <a:gridCol w="487465">
                  <a:extLst>
                    <a:ext uri="{9D8B030D-6E8A-4147-A177-3AD203B41FA5}">
                      <a16:colId xmlns:a16="http://schemas.microsoft.com/office/drawing/2014/main" val="3600192417"/>
                    </a:ext>
                  </a:extLst>
                </a:gridCol>
              </a:tblGrid>
              <a:tr h="48746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546798777"/>
                  </a:ext>
                </a:extLst>
              </a:tr>
              <a:tr h="48746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-4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334537353"/>
                  </a:ext>
                </a:extLst>
              </a:tr>
              <a:tr h="48746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417906305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55409A0-9F9C-0A49-A371-073FA25019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829030"/>
              </p:ext>
            </p:extLst>
          </p:nvPr>
        </p:nvGraphicFramePr>
        <p:xfrm>
          <a:off x="7892101" y="3189370"/>
          <a:ext cx="1866948" cy="1866948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466737">
                  <a:extLst>
                    <a:ext uri="{9D8B030D-6E8A-4147-A177-3AD203B41FA5}">
                      <a16:colId xmlns:a16="http://schemas.microsoft.com/office/drawing/2014/main" val="3938681249"/>
                    </a:ext>
                  </a:extLst>
                </a:gridCol>
                <a:gridCol w="466737">
                  <a:extLst>
                    <a:ext uri="{9D8B030D-6E8A-4147-A177-3AD203B41FA5}">
                      <a16:colId xmlns:a16="http://schemas.microsoft.com/office/drawing/2014/main" val="958343021"/>
                    </a:ext>
                  </a:extLst>
                </a:gridCol>
                <a:gridCol w="466737">
                  <a:extLst>
                    <a:ext uri="{9D8B030D-6E8A-4147-A177-3AD203B41FA5}">
                      <a16:colId xmlns:a16="http://schemas.microsoft.com/office/drawing/2014/main" val="3600192417"/>
                    </a:ext>
                  </a:extLst>
                </a:gridCol>
                <a:gridCol w="466737">
                  <a:extLst>
                    <a:ext uri="{9D8B030D-6E8A-4147-A177-3AD203B41FA5}">
                      <a16:colId xmlns:a16="http://schemas.microsoft.com/office/drawing/2014/main" val="4289658554"/>
                    </a:ext>
                  </a:extLst>
                </a:gridCol>
              </a:tblGrid>
              <a:tr h="466737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extLst>
                  <a:ext uri="{0D108BD9-81ED-4DB2-BD59-A6C34878D82A}">
                    <a16:rowId xmlns:a16="http://schemas.microsoft.com/office/drawing/2014/main" val="3546798777"/>
                  </a:ext>
                </a:extLst>
              </a:tr>
              <a:tr h="466737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extLst>
                  <a:ext uri="{0D108BD9-81ED-4DB2-BD59-A6C34878D82A}">
                    <a16:rowId xmlns:a16="http://schemas.microsoft.com/office/drawing/2014/main" val="3334537353"/>
                  </a:ext>
                </a:extLst>
              </a:tr>
              <a:tr h="466737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extLst>
                  <a:ext uri="{0D108BD9-81ED-4DB2-BD59-A6C34878D82A}">
                    <a16:rowId xmlns:a16="http://schemas.microsoft.com/office/drawing/2014/main" val="4179063059"/>
                  </a:ext>
                </a:extLst>
              </a:tr>
              <a:tr h="466737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extLst>
                  <a:ext uri="{0D108BD9-81ED-4DB2-BD59-A6C34878D82A}">
                    <a16:rowId xmlns:a16="http://schemas.microsoft.com/office/drawing/2014/main" val="18646121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19BC09-5C00-C845-8CE5-6F3C8D7F0900}"/>
                  </a:ext>
                </a:extLst>
              </p:cNvPr>
              <p:cNvSpPr txBox="1"/>
              <p:nvPr/>
            </p:nvSpPr>
            <p:spPr>
              <a:xfrm>
                <a:off x="7032874" y="3938178"/>
                <a:ext cx="2901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19BC09-5C00-C845-8CE5-6F3C8D7F0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874" y="3938178"/>
                <a:ext cx="290143" cy="369332"/>
              </a:xfrm>
              <a:prstGeom prst="rect">
                <a:avLst/>
              </a:prstGeom>
              <a:blipFill>
                <a:blip r:embed="rId3"/>
                <a:stretch>
                  <a:fillRect l="-8333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EEC4ABB6-DA71-2441-A7A2-164970FFBD48}"/>
              </a:ext>
            </a:extLst>
          </p:cNvPr>
          <p:cNvSpPr/>
          <p:nvPr/>
        </p:nvSpPr>
        <p:spPr>
          <a:xfrm>
            <a:off x="1712357" y="2772940"/>
            <a:ext cx="1335643" cy="136956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8F8C83-75E3-6646-89A0-98B95DDD6401}"/>
                  </a:ext>
                </a:extLst>
              </p:cNvPr>
              <p:cNvSpPr txBox="1"/>
              <p:nvPr/>
            </p:nvSpPr>
            <p:spPr>
              <a:xfrm>
                <a:off x="4385769" y="3938177"/>
                <a:ext cx="2099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8F8C83-75E3-6646-89A0-98B95DDD6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769" y="3938177"/>
                <a:ext cx="209993" cy="369332"/>
              </a:xfrm>
              <a:prstGeom prst="rect">
                <a:avLst/>
              </a:prstGeom>
              <a:blipFill>
                <a:blip r:embed="rId5"/>
                <a:stretch>
                  <a:fillRect l="-17647" r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8742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9CE66-8989-8745-863D-2053A687C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0F7B7-820E-1C4E-8785-55BC6C53F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convolutional filter is like a matrix version of a dot product.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D17276-204C-4845-888B-F4B18C0F3B00}"/>
              </a:ext>
            </a:extLst>
          </p:cNvPr>
          <p:cNvGraphicFramePr>
            <a:graphicFrameLocks noGrp="1"/>
          </p:cNvGraphicFramePr>
          <p:nvPr/>
        </p:nvGraphicFramePr>
        <p:xfrm>
          <a:off x="1254551" y="2772940"/>
          <a:ext cx="2699808" cy="2699808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449968">
                  <a:extLst>
                    <a:ext uri="{9D8B030D-6E8A-4147-A177-3AD203B41FA5}">
                      <a16:colId xmlns:a16="http://schemas.microsoft.com/office/drawing/2014/main" val="3938681249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958343021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3600192417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4289658554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2144324515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3579633328"/>
                    </a:ext>
                  </a:extLst>
                </a:gridCol>
              </a:tblGrid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546798777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334537353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4179063059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1864612104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1444494164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43933657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426E275-184E-954F-B28C-754569C6C43F}"/>
              </a:ext>
            </a:extLst>
          </p:cNvPr>
          <p:cNvGraphicFramePr>
            <a:graphicFrameLocks noGrp="1"/>
          </p:cNvGraphicFramePr>
          <p:nvPr/>
        </p:nvGraphicFramePr>
        <p:xfrm>
          <a:off x="5027173" y="3391646"/>
          <a:ext cx="1462395" cy="1462395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487465">
                  <a:extLst>
                    <a:ext uri="{9D8B030D-6E8A-4147-A177-3AD203B41FA5}">
                      <a16:colId xmlns:a16="http://schemas.microsoft.com/office/drawing/2014/main" val="3938681249"/>
                    </a:ext>
                  </a:extLst>
                </a:gridCol>
                <a:gridCol w="487465">
                  <a:extLst>
                    <a:ext uri="{9D8B030D-6E8A-4147-A177-3AD203B41FA5}">
                      <a16:colId xmlns:a16="http://schemas.microsoft.com/office/drawing/2014/main" val="958343021"/>
                    </a:ext>
                  </a:extLst>
                </a:gridCol>
                <a:gridCol w="487465">
                  <a:extLst>
                    <a:ext uri="{9D8B030D-6E8A-4147-A177-3AD203B41FA5}">
                      <a16:colId xmlns:a16="http://schemas.microsoft.com/office/drawing/2014/main" val="3600192417"/>
                    </a:ext>
                  </a:extLst>
                </a:gridCol>
              </a:tblGrid>
              <a:tr h="48746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546798777"/>
                  </a:ext>
                </a:extLst>
              </a:tr>
              <a:tr h="48746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-4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334537353"/>
                  </a:ext>
                </a:extLst>
              </a:tr>
              <a:tr h="48746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417906305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55409A0-9F9C-0A49-A371-073FA2501988}"/>
              </a:ext>
            </a:extLst>
          </p:cNvPr>
          <p:cNvGraphicFramePr>
            <a:graphicFrameLocks noGrp="1"/>
          </p:cNvGraphicFramePr>
          <p:nvPr/>
        </p:nvGraphicFramePr>
        <p:xfrm>
          <a:off x="7892101" y="3189370"/>
          <a:ext cx="1866948" cy="1866948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466737">
                  <a:extLst>
                    <a:ext uri="{9D8B030D-6E8A-4147-A177-3AD203B41FA5}">
                      <a16:colId xmlns:a16="http://schemas.microsoft.com/office/drawing/2014/main" val="3938681249"/>
                    </a:ext>
                  </a:extLst>
                </a:gridCol>
                <a:gridCol w="466737">
                  <a:extLst>
                    <a:ext uri="{9D8B030D-6E8A-4147-A177-3AD203B41FA5}">
                      <a16:colId xmlns:a16="http://schemas.microsoft.com/office/drawing/2014/main" val="958343021"/>
                    </a:ext>
                  </a:extLst>
                </a:gridCol>
                <a:gridCol w="466737">
                  <a:extLst>
                    <a:ext uri="{9D8B030D-6E8A-4147-A177-3AD203B41FA5}">
                      <a16:colId xmlns:a16="http://schemas.microsoft.com/office/drawing/2014/main" val="3600192417"/>
                    </a:ext>
                  </a:extLst>
                </a:gridCol>
                <a:gridCol w="466737">
                  <a:extLst>
                    <a:ext uri="{9D8B030D-6E8A-4147-A177-3AD203B41FA5}">
                      <a16:colId xmlns:a16="http://schemas.microsoft.com/office/drawing/2014/main" val="4289658554"/>
                    </a:ext>
                  </a:extLst>
                </a:gridCol>
              </a:tblGrid>
              <a:tr h="466737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-1</a:t>
                      </a: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extLst>
                  <a:ext uri="{0D108BD9-81ED-4DB2-BD59-A6C34878D82A}">
                    <a16:rowId xmlns:a16="http://schemas.microsoft.com/office/drawing/2014/main" val="3546798777"/>
                  </a:ext>
                </a:extLst>
              </a:tr>
              <a:tr h="466737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extLst>
                  <a:ext uri="{0D108BD9-81ED-4DB2-BD59-A6C34878D82A}">
                    <a16:rowId xmlns:a16="http://schemas.microsoft.com/office/drawing/2014/main" val="3334537353"/>
                  </a:ext>
                </a:extLst>
              </a:tr>
              <a:tr h="466737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extLst>
                  <a:ext uri="{0D108BD9-81ED-4DB2-BD59-A6C34878D82A}">
                    <a16:rowId xmlns:a16="http://schemas.microsoft.com/office/drawing/2014/main" val="4179063059"/>
                  </a:ext>
                </a:extLst>
              </a:tr>
              <a:tr h="466737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extLst>
                  <a:ext uri="{0D108BD9-81ED-4DB2-BD59-A6C34878D82A}">
                    <a16:rowId xmlns:a16="http://schemas.microsoft.com/office/drawing/2014/main" val="18646121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19BC09-5C00-C845-8CE5-6F3C8D7F0900}"/>
                  </a:ext>
                </a:extLst>
              </p:cNvPr>
              <p:cNvSpPr txBox="1"/>
              <p:nvPr/>
            </p:nvSpPr>
            <p:spPr>
              <a:xfrm>
                <a:off x="7032874" y="3938178"/>
                <a:ext cx="2901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19BC09-5C00-C845-8CE5-6F3C8D7F0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874" y="3938178"/>
                <a:ext cx="290143" cy="369332"/>
              </a:xfrm>
              <a:prstGeom prst="rect">
                <a:avLst/>
              </a:prstGeom>
              <a:blipFill>
                <a:blip r:embed="rId3"/>
                <a:stretch>
                  <a:fillRect l="-8333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EEC4ABB6-DA71-2441-A7A2-164970FFBD48}"/>
              </a:ext>
            </a:extLst>
          </p:cNvPr>
          <p:cNvSpPr/>
          <p:nvPr/>
        </p:nvSpPr>
        <p:spPr>
          <a:xfrm>
            <a:off x="1712357" y="2772940"/>
            <a:ext cx="1335643" cy="136956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D1051C-1C13-7B4A-9C91-783996FA64B0}"/>
                  </a:ext>
                </a:extLst>
              </p:cNvPr>
              <p:cNvSpPr txBox="1"/>
              <p:nvPr/>
            </p:nvSpPr>
            <p:spPr>
              <a:xfrm>
                <a:off x="3623161" y="5472748"/>
                <a:ext cx="4600138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0∗0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0∗1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0∗0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1∗1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2∗−4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2∗1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2∗0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4∗1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4∗0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D1051C-1C13-7B4A-9C91-783996FA6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161" y="5472748"/>
                <a:ext cx="4600138" cy="1231106"/>
              </a:xfrm>
              <a:prstGeom prst="rect">
                <a:avLst/>
              </a:prstGeom>
              <a:blipFill>
                <a:blip r:embed="rId4"/>
                <a:stretch>
                  <a:fillRect b="-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8F8C83-75E3-6646-89A0-98B95DDD6401}"/>
                  </a:ext>
                </a:extLst>
              </p:cNvPr>
              <p:cNvSpPr txBox="1"/>
              <p:nvPr/>
            </p:nvSpPr>
            <p:spPr>
              <a:xfrm>
                <a:off x="4385769" y="3938177"/>
                <a:ext cx="2099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8F8C83-75E3-6646-89A0-98B95DDD6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769" y="3938177"/>
                <a:ext cx="209993" cy="369332"/>
              </a:xfrm>
              <a:prstGeom prst="rect">
                <a:avLst/>
              </a:prstGeom>
              <a:blipFill>
                <a:blip r:embed="rId5"/>
                <a:stretch>
                  <a:fillRect l="-17647" r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815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9CE66-8989-8745-863D-2053A687C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0F7B7-820E-1C4E-8785-55BC6C53F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convolutional filter is like a matrix version of a dot product.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D17276-204C-4845-888B-F4B18C0F3B00}"/>
              </a:ext>
            </a:extLst>
          </p:cNvPr>
          <p:cNvGraphicFramePr>
            <a:graphicFrameLocks noGrp="1"/>
          </p:cNvGraphicFramePr>
          <p:nvPr/>
        </p:nvGraphicFramePr>
        <p:xfrm>
          <a:off x="1254551" y="2772940"/>
          <a:ext cx="2699808" cy="2699808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449968">
                  <a:extLst>
                    <a:ext uri="{9D8B030D-6E8A-4147-A177-3AD203B41FA5}">
                      <a16:colId xmlns:a16="http://schemas.microsoft.com/office/drawing/2014/main" val="3938681249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958343021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3600192417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4289658554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2144324515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3579633328"/>
                    </a:ext>
                  </a:extLst>
                </a:gridCol>
              </a:tblGrid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546798777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334537353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4179063059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1864612104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1444494164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43933657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426E275-184E-954F-B28C-754569C6C43F}"/>
              </a:ext>
            </a:extLst>
          </p:cNvPr>
          <p:cNvGraphicFramePr>
            <a:graphicFrameLocks noGrp="1"/>
          </p:cNvGraphicFramePr>
          <p:nvPr/>
        </p:nvGraphicFramePr>
        <p:xfrm>
          <a:off x="5027173" y="3391646"/>
          <a:ext cx="1462395" cy="1462395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487465">
                  <a:extLst>
                    <a:ext uri="{9D8B030D-6E8A-4147-A177-3AD203B41FA5}">
                      <a16:colId xmlns:a16="http://schemas.microsoft.com/office/drawing/2014/main" val="3938681249"/>
                    </a:ext>
                  </a:extLst>
                </a:gridCol>
                <a:gridCol w="487465">
                  <a:extLst>
                    <a:ext uri="{9D8B030D-6E8A-4147-A177-3AD203B41FA5}">
                      <a16:colId xmlns:a16="http://schemas.microsoft.com/office/drawing/2014/main" val="958343021"/>
                    </a:ext>
                  </a:extLst>
                </a:gridCol>
                <a:gridCol w="487465">
                  <a:extLst>
                    <a:ext uri="{9D8B030D-6E8A-4147-A177-3AD203B41FA5}">
                      <a16:colId xmlns:a16="http://schemas.microsoft.com/office/drawing/2014/main" val="3600192417"/>
                    </a:ext>
                  </a:extLst>
                </a:gridCol>
              </a:tblGrid>
              <a:tr h="48746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546798777"/>
                  </a:ext>
                </a:extLst>
              </a:tr>
              <a:tr h="48746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-4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334537353"/>
                  </a:ext>
                </a:extLst>
              </a:tr>
              <a:tr h="48746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417906305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55409A0-9F9C-0A49-A371-073FA25019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713325"/>
              </p:ext>
            </p:extLst>
          </p:nvPr>
        </p:nvGraphicFramePr>
        <p:xfrm>
          <a:off x="7892101" y="3189370"/>
          <a:ext cx="1866948" cy="1866948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466737">
                  <a:extLst>
                    <a:ext uri="{9D8B030D-6E8A-4147-A177-3AD203B41FA5}">
                      <a16:colId xmlns:a16="http://schemas.microsoft.com/office/drawing/2014/main" val="3938681249"/>
                    </a:ext>
                  </a:extLst>
                </a:gridCol>
                <a:gridCol w="466737">
                  <a:extLst>
                    <a:ext uri="{9D8B030D-6E8A-4147-A177-3AD203B41FA5}">
                      <a16:colId xmlns:a16="http://schemas.microsoft.com/office/drawing/2014/main" val="958343021"/>
                    </a:ext>
                  </a:extLst>
                </a:gridCol>
                <a:gridCol w="466737">
                  <a:extLst>
                    <a:ext uri="{9D8B030D-6E8A-4147-A177-3AD203B41FA5}">
                      <a16:colId xmlns:a16="http://schemas.microsoft.com/office/drawing/2014/main" val="3600192417"/>
                    </a:ext>
                  </a:extLst>
                </a:gridCol>
                <a:gridCol w="466737">
                  <a:extLst>
                    <a:ext uri="{9D8B030D-6E8A-4147-A177-3AD203B41FA5}">
                      <a16:colId xmlns:a16="http://schemas.microsoft.com/office/drawing/2014/main" val="4289658554"/>
                    </a:ext>
                  </a:extLst>
                </a:gridCol>
              </a:tblGrid>
              <a:tr h="466737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6798777"/>
                  </a:ext>
                </a:extLst>
              </a:tr>
              <a:tr h="466737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4537353"/>
                  </a:ext>
                </a:extLst>
              </a:tr>
              <a:tr h="466737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9063059"/>
                  </a:ext>
                </a:extLst>
              </a:tr>
              <a:tr h="466737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46121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19BC09-5C00-C845-8CE5-6F3C8D7F0900}"/>
                  </a:ext>
                </a:extLst>
              </p:cNvPr>
              <p:cNvSpPr txBox="1"/>
              <p:nvPr/>
            </p:nvSpPr>
            <p:spPr>
              <a:xfrm>
                <a:off x="7032874" y="3938178"/>
                <a:ext cx="2901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19BC09-5C00-C845-8CE5-6F3C8D7F0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874" y="3938178"/>
                <a:ext cx="290143" cy="369332"/>
              </a:xfrm>
              <a:prstGeom prst="rect">
                <a:avLst/>
              </a:prstGeom>
              <a:blipFill>
                <a:blip r:embed="rId3"/>
                <a:stretch>
                  <a:fillRect l="-8333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7D0B91-2922-5442-801B-F1804ED89A9B}"/>
                  </a:ext>
                </a:extLst>
              </p:cNvPr>
              <p:cNvSpPr txBox="1"/>
              <p:nvPr/>
            </p:nvSpPr>
            <p:spPr>
              <a:xfrm>
                <a:off x="4385769" y="3938177"/>
                <a:ext cx="2099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7D0B91-2922-5442-801B-F1804ED89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769" y="3938177"/>
                <a:ext cx="209993" cy="369332"/>
              </a:xfrm>
              <a:prstGeom prst="rect">
                <a:avLst/>
              </a:prstGeom>
              <a:blipFill>
                <a:blip r:embed="rId4"/>
                <a:stretch>
                  <a:fillRect l="-17647" r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9521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581BC-AC25-1842-88E8-5522CD924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Filters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6F4D27-B600-F741-889A-D55E487649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2"/>
          <a:stretch/>
        </p:blipFill>
        <p:spPr>
          <a:xfrm>
            <a:off x="2585260" y="1460876"/>
            <a:ext cx="6068876" cy="50808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FCE022-15DE-2C41-8045-020361A34FBE}"/>
              </a:ext>
            </a:extLst>
          </p:cNvPr>
          <p:cNvSpPr txBox="1"/>
          <p:nvPr/>
        </p:nvSpPr>
        <p:spPr>
          <a:xfrm>
            <a:off x="3338174" y="6612051"/>
            <a:ext cx="7116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https://en.wikipedia.org/wiki/Kernel_(image_processing)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31CF84-64C5-B645-ABD3-9D88015B6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728" y="1914237"/>
            <a:ext cx="1149455" cy="1004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8BF2D9-B084-1841-ABFC-45B08BAF3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024" y="1868894"/>
            <a:ext cx="1285218" cy="11236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CBE06F-FF83-414A-B5F5-205D3DF46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0467" y="3042795"/>
            <a:ext cx="1285218" cy="1123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46AC00-7B4F-2947-8487-3EFC04828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0467" y="4216696"/>
            <a:ext cx="1285218" cy="1123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EF5FD6-2292-144E-8764-42F029EA3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0467" y="5384113"/>
            <a:ext cx="1285218" cy="11236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019604-9898-A744-A118-BE656A899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183" y="4222150"/>
            <a:ext cx="1285218" cy="11236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4AE4AF-EC23-6D41-A060-4EBE14CF98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234406"/>
            <a:ext cx="1305878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6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581BC-AC25-1842-88E8-5522CD924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Filters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6F4D27-B600-F741-889A-D55E487649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2"/>
          <a:stretch/>
        </p:blipFill>
        <p:spPr>
          <a:xfrm>
            <a:off x="2585260" y="1460876"/>
            <a:ext cx="6068876" cy="50808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FCE022-15DE-2C41-8045-020361A34FBE}"/>
              </a:ext>
            </a:extLst>
          </p:cNvPr>
          <p:cNvSpPr txBox="1"/>
          <p:nvPr/>
        </p:nvSpPr>
        <p:spPr>
          <a:xfrm>
            <a:off x="3338174" y="6612051"/>
            <a:ext cx="7116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https://en.wikipedia.org/wiki/Kernel_(image_processing)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4AE4AF-EC23-6D41-A060-4EBE14CF9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234406"/>
            <a:ext cx="1305878" cy="13255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0B4B75-85A0-AA2D-AF09-8CECF7015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5565" y="4420933"/>
            <a:ext cx="1285218" cy="112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49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581BC-AC25-1842-88E8-5522CD924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Filters</a:t>
            </a:r>
          </a:p>
        </p:txBody>
      </p:sp>
      <p:pic>
        <p:nvPicPr>
          <p:cNvPr id="6" name="Content Placeholder 10" descr="A rodent looking at the camera&#10;&#10;Description automatically generated">
            <a:extLst>
              <a:ext uri="{FF2B5EF4-FFF2-40B4-BE49-F238E27FC236}">
                <a16:creationId xmlns:a16="http://schemas.microsoft.com/office/drawing/2014/main" id="{F87621B5-1705-884F-B41C-9DF5676FC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7331" y="3412674"/>
            <a:ext cx="6819900" cy="2705100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FD5EA6-5420-6648-80E1-6BF7411BD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331" y="1701800"/>
            <a:ext cx="6819900" cy="1727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73D47B-0DB4-DA4C-A97D-8BDF7E172E4A}"/>
              </a:ext>
            </a:extLst>
          </p:cNvPr>
          <p:cNvSpPr txBox="1"/>
          <p:nvPr/>
        </p:nvSpPr>
        <p:spPr>
          <a:xfrm>
            <a:off x="3338174" y="6612051"/>
            <a:ext cx="7116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https://en.wikipedia.org/wiki/Kernel_(image_processing)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17089E-7FED-A94A-AD30-EFCDC9F5D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2372" y="4873739"/>
            <a:ext cx="1285218" cy="1123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9D4E10-43C3-7140-8B95-D22294DA57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7792" y="4765224"/>
            <a:ext cx="1481739" cy="12955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02C120-3A4C-DE4F-9556-B396878EC3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234406"/>
            <a:ext cx="1305878" cy="13255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6A7E88-2134-F541-B648-1E771F30B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2372" y="3548627"/>
            <a:ext cx="1285218" cy="11236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D16965-8664-094F-8173-9DF7EFDCB8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7792" y="3440112"/>
            <a:ext cx="1481739" cy="129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0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28D1F-9694-D748-9B84-FDFDB1FD8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1AA68-7ABA-B04C-A2DE-70E316F15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Homework 5 is due Apr 19 (Tuesday)</a:t>
            </a:r>
          </a:p>
          <a:p>
            <a:endParaRPr lang="en-US" dirty="0"/>
          </a:p>
          <a:p>
            <a:r>
              <a:rPr lang="en-US" dirty="0"/>
              <a:t>Exam 2 will be on April 28 (Thursday)</a:t>
            </a:r>
          </a:p>
          <a:p>
            <a:pPr lvl="1"/>
            <a:r>
              <a:rPr lang="en-US" dirty="0"/>
              <a:t>Will focus on the topics in the second half of the semester</a:t>
            </a:r>
          </a:p>
          <a:p>
            <a:pPr lvl="1"/>
            <a:r>
              <a:rPr lang="en-US" dirty="0"/>
              <a:t>Format / logistics will be similar with what we have in Exam 1</a:t>
            </a:r>
          </a:p>
          <a:p>
            <a:pPr lvl="2"/>
            <a:r>
              <a:rPr lang="en-US" dirty="0"/>
              <a:t>Timed exam (75 min) during lecture time in the classroom</a:t>
            </a:r>
          </a:p>
          <a:p>
            <a:pPr lvl="2"/>
            <a:r>
              <a:rPr lang="en-US" dirty="0"/>
              <a:t>Closed-book exam with 2 letter-size cheat sheets allowed (4 pages in total) </a:t>
            </a:r>
          </a:p>
          <a:p>
            <a:pPr lvl="3"/>
            <a:r>
              <a:rPr lang="en-US" dirty="0"/>
              <a:t>No format limitations (it can be typed, written, or a combination)</a:t>
            </a:r>
          </a:p>
          <a:p>
            <a:pPr lvl="1"/>
            <a:r>
              <a:rPr lang="en-US" dirty="0"/>
              <a:t>April 26 (Tuesday) will be a review lecture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289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581BC-AC25-1842-88E8-5522CD924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Filters</a:t>
            </a:r>
          </a:p>
        </p:txBody>
      </p:sp>
      <p:pic>
        <p:nvPicPr>
          <p:cNvPr id="6" name="Content Placeholder 10" descr="A rodent looking at the camera&#10;&#10;Description automatically generated">
            <a:extLst>
              <a:ext uri="{FF2B5EF4-FFF2-40B4-BE49-F238E27FC236}">
                <a16:creationId xmlns:a16="http://schemas.microsoft.com/office/drawing/2014/main" id="{F87621B5-1705-884F-B41C-9DF5676FC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7331" y="3412674"/>
            <a:ext cx="6819900" cy="2705100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FD5EA6-5420-6648-80E1-6BF7411BD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331" y="1701800"/>
            <a:ext cx="6819900" cy="1727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FD3860-C87C-F141-B7AA-060665B9D232}"/>
              </a:ext>
            </a:extLst>
          </p:cNvPr>
          <p:cNvSpPr txBox="1"/>
          <p:nvPr/>
        </p:nvSpPr>
        <p:spPr>
          <a:xfrm>
            <a:off x="3338174" y="6612051"/>
            <a:ext cx="7116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https://en.wikipedia.org/wiki/Kernel_(image_processing)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D345B7-2FEB-B341-96E1-D92276F04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234406"/>
            <a:ext cx="1305878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01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82526-7B74-FE40-B1F0-C9F10F068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AEC68-B467-2749-85A1-63B0E9416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940730" cy="4351338"/>
          </a:xfrm>
        </p:spPr>
        <p:txBody>
          <a:bodyPr/>
          <a:lstStyle/>
          <a:p>
            <a:r>
              <a:rPr lang="en-US" dirty="0"/>
              <a:t>Convolutions can be represented by a network structure</a:t>
            </a:r>
          </a:p>
          <a:p>
            <a:pPr lvl="1"/>
            <a:r>
              <a:rPr lang="en-US" dirty="0"/>
              <a:t>Nodes in the previous layer are only connected to “adjacent” nodes in the next layer.</a:t>
            </a:r>
          </a:p>
          <a:p>
            <a:pPr lvl="1"/>
            <a:r>
              <a:rPr lang="en-US" dirty="0"/>
              <a:t>Many of the weights have the same value.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F3F929-A19D-1546-8257-B9DB2B2808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464277"/>
              </p:ext>
            </p:extLst>
          </p:nvPr>
        </p:nvGraphicFramePr>
        <p:xfrm>
          <a:off x="1487306" y="3714096"/>
          <a:ext cx="2699808" cy="2699808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449968">
                  <a:extLst>
                    <a:ext uri="{9D8B030D-6E8A-4147-A177-3AD203B41FA5}">
                      <a16:colId xmlns:a16="http://schemas.microsoft.com/office/drawing/2014/main" val="3938681249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958343021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3600192417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4289658554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2144324515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3579633328"/>
                    </a:ext>
                  </a:extLst>
                </a:gridCol>
              </a:tblGrid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546798777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334537353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4179063059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1864612104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1444494164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43933657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AFD411-5D7A-5C4E-8D8B-5739E15E5D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51928"/>
              </p:ext>
            </p:extLst>
          </p:nvPr>
        </p:nvGraphicFramePr>
        <p:xfrm>
          <a:off x="5259928" y="4332802"/>
          <a:ext cx="1462395" cy="1462395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487465">
                  <a:extLst>
                    <a:ext uri="{9D8B030D-6E8A-4147-A177-3AD203B41FA5}">
                      <a16:colId xmlns:a16="http://schemas.microsoft.com/office/drawing/2014/main" val="3938681249"/>
                    </a:ext>
                  </a:extLst>
                </a:gridCol>
                <a:gridCol w="487465">
                  <a:extLst>
                    <a:ext uri="{9D8B030D-6E8A-4147-A177-3AD203B41FA5}">
                      <a16:colId xmlns:a16="http://schemas.microsoft.com/office/drawing/2014/main" val="958343021"/>
                    </a:ext>
                  </a:extLst>
                </a:gridCol>
                <a:gridCol w="487465">
                  <a:extLst>
                    <a:ext uri="{9D8B030D-6E8A-4147-A177-3AD203B41FA5}">
                      <a16:colId xmlns:a16="http://schemas.microsoft.com/office/drawing/2014/main" val="3600192417"/>
                    </a:ext>
                  </a:extLst>
                </a:gridCol>
              </a:tblGrid>
              <a:tr h="48746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546798777"/>
                  </a:ext>
                </a:extLst>
              </a:tr>
              <a:tr h="48746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-4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334537353"/>
                  </a:ext>
                </a:extLst>
              </a:tr>
              <a:tr h="48746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41790630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20DCDF-13C3-9649-BD5F-5380D8B2F352}"/>
                  </a:ext>
                </a:extLst>
              </p:cNvPr>
              <p:cNvSpPr txBox="1"/>
              <p:nvPr/>
            </p:nvSpPr>
            <p:spPr>
              <a:xfrm>
                <a:off x="4522415" y="4879334"/>
                <a:ext cx="2099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20DCDF-13C3-9649-BD5F-5380D8B2F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415" y="4879334"/>
                <a:ext cx="209993" cy="369332"/>
              </a:xfrm>
              <a:prstGeom prst="rect">
                <a:avLst/>
              </a:prstGeom>
              <a:blipFill>
                <a:blip r:embed="rId3"/>
                <a:stretch>
                  <a:fillRect l="-23529" r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857F8CB-FD8F-5443-B8DE-45485C2533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803114"/>
              </p:ext>
            </p:extLst>
          </p:nvPr>
        </p:nvGraphicFramePr>
        <p:xfrm>
          <a:off x="8124856" y="4130526"/>
          <a:ext cx="1866948" cy="1866948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466737">
                  <a:extLst>
                    <a:ext uri="{9D8B030D-6E8A-4147-A177-3AD203B41FA5}">
                      <a16:colId xmlns:a16="http://schemas.microsoft.com/office/drawing/2014/main" val="3938681249"/>
                    </a:ext>
                  </a:extLst>
                </a:gridCol>
                <a:gridCol w="466737">
                  <a:extLst>
                    <a:ext uri="{9D8B030D-6E8A-4147-A177-3AD203B41FA5}">
                      <a16:colId xmlns:a16="http://schemas.microsoft.com/office/drawing/2014/main" val="958343021"/>
                    </a:ext>
                  </a:extLst>
                </a:gridCol>
                <a:gridCol w="466737">
                  <a:extLst>
                    <a:ext uri="{9D8B030D-6E8A-4147-A177-3AD203B41FA5}">
                      <a16:colId xmlns:a16="http://schemas.microsoft.com/office/drawing/2014/main" val="3600192417"/>
                    </a:ext>
                  </a:extLst>
                </a:gridCol>
                <a:gridCol w="466737">
                  <a:extLst>
                    <a:ext uri="{9D8B030D-6E8A-4147-A177-3AD203B41FA5}">
                      <a16:colId xmlns:a16="http://schemas.microsoft.com/office/drawing/2014/main" val="4289658554"/>
                    </a:ext>
                  </a:extLst>
                </a:gridCol>
              </a:tblGrid>
              <a:tr h="466737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6798777"/>
                  </a:ext>
                </a:extLst>
              </a:tr>
              <a:tr h="466737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4537353"/>
                  </a:ext>
                </a:extLst>
              </a:tr>
              <a:tr h="466737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9063059"/>
                  </a:ext>
                </a:extLst>
              </a:tr>
              <a:tr h="466737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46121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B0ECB8-E7DA-0245-AE31-39DDB840B71A}"/>
                  </a:ext>
                </a:extLst>
              </p:cNvPr>
              <p:cNvSpPr txBox="1"/>
              <p:nvPr/>
            </p:nvSpPr>
            <p:spPr>
              <a:xfrm>
                <a:off x="7265629" y="4879334"/>
                <a:ext cx="2901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B0ECB8-E7DA-0245-AE31-39DDB840B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5629" y="4879334"/>
                <a:ext cx="290143" cy="369332"/>
              </a:xfrm>
              <a:prstGeom prst="rect">
                <a:avLst/>
              </a:prstGeom>
              <a:blipFill>
                <a:blip r:embed="rId4"/>
                <a:stretch>
                  <a:fillRect l="-13043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BEDA40DE-686F-1146-8AC1-064D73688E86}"/>
              </a:ext>
            </a:extLst>
          </p:cNvPr>
          <p:cNvSpPr/>
          <p:nvPr/>
        </p:nvSpPr>
        <p:spPr>
          <a:xfrm>
            <a:off x="1460436" y="3685069"/>
            <a:ext cx="1376774" cy="137893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9F61B4-030D-5C4A-9CF1-7F4A7F9B1B44}"/>
              </a:ext>
            </a:extLst>
          </p:cNvPr>
          <p:cNvSpPr/>
          <p:nvPr/>
        </p:nvSpPr>
        <p:spPr>
          <a:xfrm>
            <a:off x="8124856" y="4138431"/>
            <a:ext cx="453879" cy="46682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8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6590A-5CC4-0A40-A22C-6E32B7D2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A4960-B1CE-7B46-894F-879705658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7808"/>
          </a:xfrm>
        </p:spPr>
        <p:txBody>
          <a:bodyPr>
            <a:normAutofit/>
          </a:bodyPr>
          <a:lstStyle/>
          <a:p>
            <a:r>
              <a:rPr lang="en-US" dirty="0"/>
              <a:t>Commonly used in convolutional neural networks.</a:t>
            </a:r>
            <a:br>
              <a:rPr lang="en-US" sz="1200" dirty="0"/>
            </a:br>
            <a:br>
              <a:rPr lang="en-US" sz="1200" dirty="0"/>
            </a:br>
            <a:r>
              <a:rPr lang="en-US" dirty="0"/>
              <a:t>A subsampling / down-sampling process:</a:t>
            </a:r>
          </a:p>
          <a:p>
            <a:endParaRPr lang="en-US" sz="200" dirty="0"/>
          </a:p>
          <a:p>
            <a:pPr lvl="1"/>
            <a:r>
              <a:rPr lang="en-US" dirty="0"/>
              <a:t>Combines multiple adjacent nodes into a single node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Reduce the dimensionality of input. More robust to noise.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E9E9E8-3D07-D145-8981-64FB384F5E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089813"/>
              </p:ext>
            </p:extLst>
          </p:nvPr>
        </p:nvGraphicFramePr>
        <p:xfrm>
          <a:off x="1831717" y="3549425"/>
          <a:ext cx="2267832" cy="2267832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566958">
                  <a:extLst>
                    <a:ext uri="{9D8B030D-6E8A-4147-A177-3AD203B41FA5}">
                      <a16:colId xmlns:a16="http://schemas.microsoft.com/office/drawing/2014/main" val="3938681249"/>
                    </a:ext>
                  </a:extLst>
                </a:gridCol>
                <a:gridCol w="566958">
                  <a:extLst>
                    <a:ext uri="{9D8B030D-6E8A-4147-A177-3AD203B41FA5}">
                      <a16:colId xmlns:a16="http://schemas.microsoft.com/office/drawing/2014/main" val="958343021"/>
                    </a:ext>
                  </a:extLst>
                </a:gridCol>
                <a:gridCol w="566958">
                  <a:extLst>
                    <a:ext uri="{9D8B030D-6E8A-4147-A177-3AD203B41FA5}">
                      <a16:colId xmlns:a16="http://schemas.microsoft.com/office/drawing/2014/main" val="3600192417"/>
                    </a:ext>
                  </a:extLst>
                </a:gridCol>
                <a:gridCol w="566958">
                  <a:extLst>
                    <a:ext uri="{9D8B030D-6E8A-4147-A177-3AD203B41FA5}">
                      <a16:colId xmlns:a16="http://schemas.microsoft.com/office/drawing/2014/main" val="4289658554"/>
                    </a:ext>
                  </a:extLst>
                </a:gridCol>
              </a:tblGrid>
              <a:tr h="566958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33402" marR="133402" marT="66701" marB="6670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-1</a:t>
                      </a:r>
                    </a:p>
                  </a:txBody>
                  <a:tcPr marL="133402" marR="133402" marT="66701" marB="6670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-1</a:t>
                      </a:r>
                    </a:p>
                  </a:txBody>
                  <a:tcPr marL="133402" marR="133402" marT="66701" marB="66701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33402" marR="133402" marT="66701" marB="66701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798777"/>
                  </a:ext>
                </a:extLst>
              </a:tr>
              <a:tr h="566958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-2</a:t>
                      </a:r>
                    </a:p>
                  </a:txBody>
                  <a:tcPr marL="133402" marR="133402" marT="66701" marB="6670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-5</a:t>
                      </a:r>
                    </a:p>
                  </a:txBody>
                  <a:tcPr marL="133402" marR="133402" marT="66701" marB="6670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-5</a:t>
                      </a:r>
                    </a:p>
                  </a:txBody>
                  <a:tcPr marL="133402" marR="133402" marT="66701" marB="66701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-2</a:t>
                      </a:r>
                    </a:p>
                  </a:txBody>
                  <a:tcPr marL="133402" marR="133402" marT="66701" marB="66701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537353"/>
                  </a:ext>
                </a:extLst>
              </a:tr>
              <a:tr h="566958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33402" marR="133402" marT="66701" marB="66701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-2</a:t>
                      </a:r>
                    </a:p>
                  </a:txBody>
                  <a:tcPr marL="133402" marR="133402" marT="66701" marB="66701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33402" marR="133402" marT="66701" marB="6670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 marL="133402" marR="133402" marT="66701" marB="6670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063059"/>
                  </a:ext>
                </a:extLst>
              </a:tr>
              <a:tr h="566958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-1</a:t>
                      </a:r>
                    </a:p>
                  </a:txBody>
                  <a:tcPr marL="133402" marR="133402" marT="66701" marB="66701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33402" marR="133402" marT="66701" marB="66701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-5</a:t>
                      </a:r>
                    </a:p>
                  </a:txBody>
                  <a:tcPr marL="133402" marR="133402" marT="66701" marB="6670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33402" marR="133402" marT="66701" marB="6670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6121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C966EE3-EEC5-2D45-AE01-DD654DEB4620}"/>
                  </a:ext>
                </a:extLst>
              </p:cNvPr>
              <p:cNvSpPr txBox="1"/>
              <p:nvPr/>
            </p:nvSpPr>
            <p:spPr>
              <a:xfrm>
                <a:off x="4570029" y="4170319"/>
                <a:ext cx="1221809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𝑎𝑣𝑒𝑟𝑎𝑔𝑒</m:t>
                      </m:r>
                    </m:oMath>
                  </m:oMathPara>
                </a14:m>
                <a:endParaRPr lang="en-US" sz="2400" b="0" i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i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pooling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C966EE3-EEC5-2D45-AE01-DD654DEB4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029" y="4170319"/>
                <a:ext cx="1221809" cy="738664"/>
              </a:xfrm>
              <a:prstGeom prst="rect">
                <a:avLst/>
              </a:prstGeom>
              <a:blipFill>
                <a:blip r:embed="rId3"/>
                <a:stretch>
                  <a:fillRect l="-15464" r="-4124" b="-23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B3F3D1A7-0EB3-8A40-92A9-551BEE4914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678505"/>
              </p:ext>
            </p:extLst>
          </p:nvPr>
        </p:nvGraphicFramePr>
        <p:xfrm>
          <a:off x="6375785" y="3972693"/>
          <a:ext cx="1133916" cy="1133916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566958">
                  <a:extLst>
                    <a:ext uri="{9D8B030D-6E8A-4147-A177-3AD203B41FA5}">
                      <a16:colId xmlns:a16="http://schemas.microsoft.com/office/drawing/2014/main" val="3938681249"/>
                    </a:ext>
                  </a:extLst>
                </a:gridCol>
                <a:gridCol w="566958">
                  <a:extLst>
                    <a:ext uri="{9D8B030D-6E8A-4147-A177-3AD203B41FA5}">
                      <a16:colId xmlns:a16="http://schemas.microsoft.com/office/drawing/2014/main" val="958343021"/>
                    </a:ext>
                  </a:extLst>
                </a:gridCol>
              </a:tblGrid>
              <a:tr h="566958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-2</a:t>
                      </a:r>
                    </a:p>
                  </a:txBody>
                  <a:tcPr marL="133402" marR="133402" marT="66701" marB="6670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-2</a:t>
                      </a:r>
                    </a:p>
                  </a:txBody>
                  <a:tcPr marL="133402" marR="133402" marT="66701" marB="66701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798777"/>
                  </a:ext>
                </a:extLst>
              </a:tr>
              <a:tr h="566958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33402" marR="133402" marT="66701" marB="66701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33402" marR="133402" marT="66701" marB="6670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537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637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sics of the Classic CNN - Towards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48" y="7318979"/>
            <a:ext cx="9035166" cy="402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088757" cy="1325563"/>
          </a:xfrm>
        </p:spPr>
        <p:txBody>
          <a:bodyPr/>
          <a:lstStyle/>
          <a:p>
            <a:r>
              <a:rPr lang="en-US" dirty="0"/>
              <a:t>Convolutional Neural Networks (CNN)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dirty="0"/>
              <a:t>Captures the localized properties of features</a:t>
            </a:r>
          </a:p>
          <a:p>
            <a:pPr lvl="1"/>
            <a:r>
              <a:rPr lang="en-US" dirty="0"/>
              <a:t>Particularly suitable for computer vision (images)</a:t>
            </a:r>
          </a:p>
          <a:p>
            <a:pPr lvl="1"/>
            <a:r>
              <a:rPr lang="en-US" dirty="0"/>
              <a:t>Go (</a:t>
            </a:r>
            <a:r>
              <a:rPr lang="en-US" dirty="0" err="1"/>
              <a:t>AlphaGo</a:t>
            </a:r>
            <a:r>
              <a:rPr lang="en-US" dirty="0"/>
              <a:t>) is another famous application of CNN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659C580-A9B2-3E4A-A8F9-5F42E57BD814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B110F8C-9849-9D42-B605-04FEED8CD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807" y="3290822"/>
            <a:ext cx="9756908" cy="300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11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C4280-7EE7-5D43-8C85-E24B72BA7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89974" cy="1325563"/>
          </a:xfrm>
        </p:spPr>
        <p:txBody>
          <a:bodyPr/>
          <a:lstStyle/>
          <a:p>
            <a:r>
              <a:rPr lang="en-US" dirty="0"/>
              <a:t>Another Example Network Structure </a:t>
            </a:r>
            <a:r>
              <a:rPr lang="en-US" sz="1800" dirty="0">
                <a:solidFill>
                  <a:schemeClr val="accent1"/>
                </a:solidFill>
              </a:rPr>
              <a:t>[Safe to Skip for the Exam]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400D3-0BFE-0842-917A-A831757C8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Recurrent Neural Network (RNN)</a:t>
            </a:r>
          </a:p>
          <a:p>
            <a:pPr lvl="1"/>
            <a:r>
              <a:rPr lang="en-US" dirty="0"/>
              <a:t>Aim to deal with time-series data, such as natural language processing</a:t>
            </a:r>
          </a:p>
          <a:p>
            <a:pPr lvl="1"/>
            <a:r>
              <a:rPr lang="en-US" dirty="0"/>
              <a:t>Using hidden layers to store temporal information</a:t>
            </a:r>
          </a:p>
          <a:p>
            <a:pPr lvl="1"/>
            <a:r>
              <a:rPr lang="en-US" dirty="0"/>
              <a:t>Allow previous outputs to be used as inputs and keep hidden states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B887B6-948A-104F-B0B5-8C25FB1BAF87}"/>
              </a:ext>
            </a:extLst>
          </p:cNvPr>
          <p:cNvSpPr txBox="1"/>
          <p:nvPr/>
        </p:nvSpPr>
        <p:spPr>
          <a:xfrm>
            <a:off x="4237463" y="6492875"/>
            <a:ext cx="2487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[Images from Wikipedia]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5B6A0B-12F6-5E4A-BB15-6F7D165D4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858" y="3620430"/>
            <a:ext cx="1910352" cy="2637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6F8D61-AE3A-654C-8A45-F7B7ECFE3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675" y="3590813"/>
            <a:ext cx="6392691" cy="2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9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Techniques in Improving 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Regularization to mitigate overfitting</a:t>
            </a:r>
          </a:p>
          <a:p>
            <a:pPr lvl="1"/>
            <a:r>
              <a:rPr lang="en-US" dirty="0"/>
              <a:t>Weight-based, early stopping, dropout,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Incorporating domain knowledges</a:t>
            </a:r>
          </a:p>
          <a:p>
            <a:pPr lvl="1"/>
            <a:r>
              <a:rPr lang="en-US" dirty="0"/>
              <a:t>Network architectures (e.g., Convolutional Neural Nets)</a:t>
            </a:r>
          </a:p>
          <a:p>
            <a:pPr lvl="1"/>
            <a:endParaRPr lang="en-US" dirty="0"/>
          </a:p>
          <a:p>
            <a:r>
              <a:rPr lang="en-US" dirty="0"/>
              <a:t>Improving computation with huge amount of data</a:t>
            </a:r>
          </a:p>
          <a:p>
            <a:pPr lvl="1"/>
            <a:r>
              <a:rPr lang="en-US" dirty="0"/>
              <a:t>Hardware architecture to improve parallel computation</a:t>
            </a:r>
          </a:p>
          <a:p>
            <a:endParaRPr lang="en-US" dirty="0"/>
          </a:p>
          <a:p>
            <a:r>
              <a:rPr lang="en-US" dirty="0"/>
              <a:t>Improving gradient-based optimization</a:t>
            </a:r>
          </a:p>
          <a:p>
            <a:pPr lvl="1"/>
            <a:r>
              <a:rPr lang="en-US" dirty="0"/>
              <a:t>Choosing better </a:t>
            </a:r>
            <a:r>
              <a:rPr lang="en-US" dirty="0">
                <a:solidFill>
                  <a:srgbClr val="C00000"/>
                </a:solidFill>
              </a:rPr>
              <a:t>initialization</a:t>
            </a:r>
            <a:r>
              <a:rPr lang="en-US" dirty="0"/>
              <a:t> points</a:t>
            </a:r>
          </a:p>
        </p:txBody>
      </p:sp>
    </p:spTree>
    <p:extLst>
      <p:ext uri="{BB962C8B-B14F-4D97-AF65-F5344CB8AC3E}">
        <p14:creationId xmlns:p14="http://schemas.microsoft.com/office/powerpoint/2010/main" val="8376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92704"/>
            <a:ext cx="10515600" cy="2852737"/>
          </a:xfrm>
        </p:spPr>
        <p:txBody>
          <a:bodyPr/>
          <a:lstStyle/>
          <a:p>
            <a:r>
              <a:rPr lang="en-US" dirty="0"/>
              <a:t>Initialization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initialization matters in deep learning</a:t>
            </a:r>
          </a:p>
          <a:p>
            <a:pPr marL="342900" indent="-342900">
              <a:buFontTx/>
              <a:buChar char="-"/>
            </a:pPr>
            <a:r>
              <a:rPr lang="en-US" dirty="0"/>
              <a:t>Error is nonconvex in NN</a:t>
            </a:r>
          </a:p>
          <a:p>
            <a:pPr marL="342900" indent="-342900">
              <a:buFontTx/>
              <a:buChar char="-"/>
            </a:pPr>
            <a:r>
              <a:rPr lang="en-US" dirty="0"/>
              <a:t>Vanishing/exploding gradient problem</a:t>
            </a:r>
          </a:p>
        </p:txBody>
      </p:sp>
    </p:spTree>
    <p:extLst>
      <p:ext uri="{BB962C8B-B14F-4D97-AF65-F5344CB8AC3E}">
        <p14:creationId xmlns:p14="http://schemas.microsoft.com/office/powerpoint/2010/main" val="847034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201400" cy="1325563"/>
          </a:xfrm>
        </p:spPr>
        <p:txBody>
          <a:bodyPr/>
          <a:lstStyle/>
          <a:p>
            <a:r>
              <a:rPr lang="en-US" dirty="0"/>
              <a:t>Error is Nonconvex in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2533" y="2254069"/>
            <a:ext cx="6908800" cy="392289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mostly adopt gradient-descent-style algorithms for optimization.</a:t>
            </a:r>
          </a:p>
          <a:p>
            <a:endParaRPr lang="en-US" dirty="0"/>
          </a:p>
          <a:p>
            <a:r>
              <a:rPr lang="en-US" dirty="0"/>
              <a:t>No guarantee to converge to global optimal.</a:t>
            </a:r>
          </a:p>
          <a:p>
            <a:endParaRPr lang="en-US" dirty="0"/>
          </a:p>
          <a:p>
            <a:r>
              <a:rPr lang="en-US" dirty="0"/>
              <a:t>Need to run it many times.</a:t>
            </a:r>
          </a:p>
          <a:p>
            <a:endParaRPr lang="en-US" dirty="0"/>
          </a:p>
          <a:p>
            <a:r>
              <a:rPr lang="en-US" dirty="0"/>
              <a:t>Initialization matters.</a:t>
            </a:r>
          </a:p>
        </p:txBody>
      </p:sp>
      <p:pic>
        <p:nvPicPr>
          <p:cNvPr id="2050" name="Picture 2" descr="ntro to optimization in deep learning: Gradient Desc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8" y="2254070"/>
            <a:ext cx="4690533" cy="34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3474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Gradient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16784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Backpropagation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bg-BG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(ℓ−1)</m:t>
                        </m:r>
                      </m:sup>
                    </m:sSub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If we use 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</m:func>
                  </m:oMath>
                </a14:m>
                <a:endParaRPr lang="en-US" b="0" i="1" dirty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=1−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&lt;1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In deep learning with a lot of layers, </a:t>
                </a:r>
              </a:p>
              <a:p>
                <a:pPr lvl="1"/>
                <a:r>
                  <a:rPr lang="en-US" dirty="0"/>
                  <a:t>the gradient might vanish</a:t>
                </a:r>
              </a:p>
              <a:p>
                <a:pPr lvl="1"/>
                <a:r>
                  <a:rPr lang="en-US" dirty="0"/>
                  <a:t>hard to update the early layers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167842"/>
              </a:xfrm>
              <a:blipFill>
                <a:blip r:embed="rId2"/>
                <a:stretch>
                  <a:fillRect l="-1086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ANH function definition and online calcula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867" y="4216400"/>
            <a:ext cx="24384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y attempt to understand the backpropagation algorithm for training neural  networks">
            <a:extLst>
              <a:ext uri="{FF2B5EF4-FFF2-40B4-BE49-F238E27FC236}">
                <a16:creationId xmlns:a16="http://schemas.microsoft.com/office/drawing/2014/main" id="{8DB856C4-E53D-2D42-844B-3480DB562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160" y="1936015"/>
            <a:ext cx="3604167" cy="195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07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Gradient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16784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 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There is also a corresponding “exploding gradient problem”</a:t>
                </a:r>
              </a:p>
              <a:p>
                <a:endParaRPr lang="en-US" dirty="0"/>
              </a:p>
              <a:p>
                <a:r>
                  <a:rPr lang="en-US" dirty="0"/>
                  <a:t>What can we do</a:t>
                </a:r>
              </a:p>
              <a:p>
                <a:pPr lvl="1"/>
                <a:r>
                  <a:rPr lang="en-US" dirty="0"/>
                  <a:t>Choose different activation functions</a:t>
                </a:r>
              </a:p>
              <a:p>
                <a:pPr lvl="2"/>
                <a:r>
                  <a:rPr lang="en-US" dirty="0"/>
                  <a:t>One common choice is Rectified Linear Unit (</a:t>
                </a:r>
                <a:r>
                  <a:rPr lang="en-US" dirty="0" err="1"/>
                  <a:t>ReLU</a:t>
                </a:r>
                <a:r>
                  <a:rPr lang="en-US" dirty="0"/>
                  <a:t>) and its variant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max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⁡(0,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Choose better </a:t>
                </a:r>
                <a:r>
                  <a:rPr lang="en-US" dirty="0">
                    <a:solidFill>
                      <a:srgbClr val="C00000"/>
                    </a:solidFill>
                  </a:rPr>
                  <a:t>initialization</a:t>
                </a:r>
              </a:p>
              <a:p>
                <a:pPr lvl="2"/>
                <a:r>
                  <a:rPr lang="en-US" dirty="0"/>
                  <a:t>Many approaches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167842"/>
              </a:xfrm>
              <a:blipFill>
                <a:blip r:embed="rId2"/>
                <a:stretch>
                  <a:fillRect l="-1086" t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ine Plot of Rectified Linear Activation for Negative and Positive Inpu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510" y="5096932"/>
            <a:ext cx="1941691" cy="145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83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8F98D-6611-AC45-A39A-2DD13B5EB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39C40-6730-4844-AA04-3DC18DAFD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73937" cy="4939448"/>
          </a:xfrm>
        </p:spPr>
        <p:txBody>
          <a:bodyPr>
            <a:normAutofit/>
          </a:bodyPr>
          <a:lstStyle/>
          <a:p>
            <a:r>
              <a:rPr lang="en-US" dirty="0"/>
              <a:t>Initializing weights to all </a:t>
            </a:r>
            <a:r>
              <a:rPr lang="en-US" dirty="0">
                <a:solidFill>
                  <a:schemeClr val="accent1"/>
                </a:solidFill>
              </a:rPr>
              <a:t>0</a:t>
            </a:r>
            <a:r>
              <a:rPr lang="en-US" dirty="0"/>
              <a:t> is a bad idea</a:t>
            </a:r>
          </a:p>
          <a:p>
            <a:pPr lvl="1"/>
            <a:r>
              <a:rPr lang="en-US" dirty="0"/>
              <a:t>Q6b of HW1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Hint: Look at the backpropagation formulation</a:t>
            </a:r>
          </a:p>
          <a:p>
            <a:pPr lvl="1"/>
            <a:endParaRPr lang="en-US" dirty="0"/>
          </a:p>
          <a:p>
            <a:r>
              <a:rPr lang="en-US" dirty="0"/>
              <a:t>Randomly Initializing weights to regions so that vanishing/exploding gradients are less likely to happen</a:t>
            </a:r>
          </a:p>
          <a:p>
            <a:pPr lvl="1"/>
            <a:r>
              <a:rPr lang="en-US" dirty="0"/>
              <a:t>Activation-function dependent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e.g., Xavier initialization for tanh</a:t>
            </a:r>
          </a:p>
          <a:p>
            <a:pPr lvl="2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/>
              <a:t>Learning the initialization that might be closer to the optimal</a:t>
            </a:r>
          </a:p>
          <a:p>
            <a:pPr lvl="1"/>
            <a:r>
              <a:rPr lang="en-US" dirty="0"/>
              <a:t>E.g., using autoencoder</a:t>
            </a:r>
          </a:p>
          <a:p>
            <a:pPr lvl="2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9286D2-C3FB-C244-8D7E-BA4D04F77DFD}"/>
                  </a:ext>
                </a:extLst>
              </p:cNvPr>
              <p:cNvSpPr txBox="1"/>
              <p:nvPr/>
            </p:nvSpPr>
            <p:spPr>
              <a:xfrm>
                <a:off x="6093482" y="4371464"/>
                <a:ext cx="6098518" cy="506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9286D2-C3FB-C244-8D7E-BA4D04F77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3482" y="4371464"/>
                <a:ext cx="6098518" cy="506870"/>
              </a:xfrm>
              <a:prstGeom prst="rect">
                <a:avLst/>
              </a:prstGeom>
              <a:blipFill>
                <a:blip r:embed="rId2"/>
                <a:stretch>
                  <a:fillRect t="-70000" b="-1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956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 to initialize the entire network well.</a:t>
            </a:r>
          </a:p>
          <a:p>
            <a:r>
              <a:rPr lang="en-US" dirty="0"/>
              <a:t>Intuition: Initialize the weights </a:t>
            </a:r>
            <a:r>
              <a:rPr lang="en-US" dirty="0">
                <a:solidFill>
                  <a:srgbClr val="C00000"/>
                </a:solidFill>
              </a:rPr>
              <a:t>layer by layer </a:t>
            </a:r>
            <a:r>
              <a:rPr lang="en-US" dirty="0"/>
              <a:t>such that each layer </a:t>
            </a:r>
            <a:r>
              <a:rPr lang="en-US" dirty="0">
                <a:solidFill>
                  <a:srgbClr val="C00000"/>
                </a:solidFill>
              </a:rPr>
              <a:t>preserves</a:t>
            </a:r>
            <a:r>
              <a:rPr lang="en-US" dirty="0"/>
              <a:t> the properties of the previous layer.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333" y="3455880"/>
            <a:ext cx="5893103" cy="312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1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959D-45B9-8647-B34B-D7FD2563F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45FD039-663D-A247-AFF8-5738D6235F1F}"/>
                  </a:ext>
                </a:extLst>
              </p:cNvPr>
              <p:cNvSpPr/>
              <p:nvPr/>
            </p:nvSpPr>
            <p:spPr>
              <a:xfrm>
                <a:off x="5283233" y="2471502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45FD039-663D-A247-AFF8-5738D6235F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233" y="2471502"/>
                <a:ext cx="638978" cy="64173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A50D1C6B-D869-7742-80E3-5781566FEA29}"/>
                  </a:ext>
                </a:extLst>
              </p:cNvPr>
              <p:cNvSpPr/>
              <p:nvPr/>
            </p:nvSpPr>
            <p:spPr>
              <a:xfrm>
                <a:off x="5283233" y="3269497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A50D1C6B-D869-7742-80E3-5781566FEA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233" y="3269497"/>
                <a:ext cx="638978" cy="64173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867FF9FC-BA7C-D448-840D-A757F4A7C402}"/>
                  </a:ext>
                </a:extLst>
              </p:cNvPr>
              <p:cNvSpPr/>
              <p:nvPr/>
            </p:nvSpPr>
            <p:spPr>
              <a:xfrm>
                <a:off x="5283233" y="4084744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867FF9FC-BA7C-D448-840D-A757F4A7C4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233" y="4084744"/>
                <a:ext cx="638978" cy="64173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A2B5FE3-7A7F-B248-BFBB-614D8FE4E773}"/>
                  </a:ext>
                </a:extLst>
              </p:cNvPr>
              <p:cNvSpPr/>
              <p:nvPr/>
            </p:nvSpPr>
            <p:spPr>
              <a:xfrm>
                <a:off x="5283233" y="2471502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A2B5FE3-7A7F-B248-BFBB-614D8FE4E7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233" y="2471502"/>
                <a:ext cx="638978" cy="64173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228608D-50E8-5B4D-AC16-AE6FC3BF96DE}"/>
                  </a:ext>
                </a:extLst>
              </p:cNvPr>
              <p:cNvSpPr/>
              <p:nvPr/>
            </p:nvSpPr>
            <p:spPr>
              <a:xfrm>
                <a:off x="2964269" y="2792369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228608D-50E8-5B4D-AC16-AE6FC3BF96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269" y="2792369"/>
                <a:ext cx="638978" cy="64173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3D53B35-C0EC-3A4C-957A-5FB84D331AAA}"/>
                  </a:ext>
                </a:extLst>
              </p:cNvPr>
              <p:cNvSpPr/>
              <p:nvPr/>
            </p:nvSpPr>
            <p:spPr>
              <a:xfrm>
                <a:off x="2950133" y="5236059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3D53B35-C0EC-3A4C-957A-5FB84D331A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133" y="5236059"/>
                <a:ext cx="638978" cy="64173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8712470-B4A7-7B48-A01D-714395D6AAE4}"/>
                  </a:ext>
                </a:extLst>
              </p:cNvPr>
              <p:cNvSpPr/>
              <p:nvPr/>
            </p:nvSpPr>
            <p:spPr>
              <a:xfrm>
                <a:off x="2964269" y="1854046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8712470-B4A7-7B48-A01D-714395D6A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269" y="1854046"/>
                <a:ext cx="638978" cy="64173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AB56D62-57B4-A940-8F52-95CC1E1BDEC9}"/>
                  </a:ext>
                </a:extLst>
              </p:cNvPr>
              <p:cNvSpPr/>
              <p:nvPr/>
            </p:nvSpPr>
            <p:spPr>
              <a:xfrm>
                <a:off x="2959813" y="3735897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AB56D62-57B4-A940-8F52-95CC1E1BD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813" y="3735897"/>
                <a:ext cx="638978" cy="64173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4779578-1107-AB46-A587-AE7E92529F97}"/>
                  </a:ext>
                </a:extLst>
              </p:cNvPr>
              <p:cNvSpPr txBox="1"/>
              <p:nvPr/>
            </p:nvSpPr>
            <p:spPr>
              <a:xfrm>
                <a:off x="3219991" y="4668345"/>
                <a:ext cx="1186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4779578-1107-AB46-A587-AE7E92529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991" y="4668345"/>
                <a:ext cx="118622" cy="276999"/>
              </a:xfrm>
              <a:prstGeom prst="rect">
                <a:avLst/>
              </a:prstGeom>
              <a:blipFill>
                <a:blip r:embed="rId10"/>
                <a:stretch>
                  <a:fillRect l="-36364" r="-27273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C52136D-2508-5643-A275-DB2AAD83862A}"/>
              </a:ext>
            </a:extLst>
          </p:cNvPr>
          <p:cNvCxnSpPr>
            <a:stCxn id="41" idx="6"/>
            <a:endCxn id="36" idx="2"/>
          </p:cNvCxnSpPr>
          <p:nvPr/>
        </p:nvCxnSpPr>
        <p:spPr>
          <a:xfrm>
            <a:off x="3603247" y="2174913"/>
            <a:ext cx="1679986" cy="1415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AF239F0-AE84-CE40-82B9-4814EA62B8EA}"/>
              </a:ext>
            </a:extLst>
          </p:cNvPr>
          <p:cNvCxnSpPr>
            <a:cxnSpLocks/>
            <a:stCxn id="41" idx="6"/>
            <a:endCxn id="37" idx="2"/>
          </p:cNvCxnSpPr>
          <p:nvPr/>
        </p:nvCxnSpPr>
        <p:spPr>
          <a:xfrm>
            <a:off x="3603247" y="2174913"/>
            <a:ext cx="1679986" cy="2230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EF40DF5-6A3B-F54F-A97E-5BF706989F51}"/>
              </a:ext>
            </a:extLst>
          </p:cNvPr>
          <p:cNvCxnSpPr>
            <a:cxnSpLocks/>
            <a:stCxn id="39" idx="6"/>
            <a:endCxn id="36" idx="2"/>
          </p:cNvCxnSpPr>
          <p:nvPr/>
        </p:nvCxnSpPr>
        <p:spPr>
          <a:xfrm>
            <a:off x="3603247" y="3113236"/>
            <a:ext cx="1679986" cy="477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DF41C46-F0FD-D44D-B95A-983DA256C674}"/>
              </a:ext>
            </a:extLst>
          </p:cNvPr>
          <p:cNvCxnSpPr>
            <a:cxnSpLocks/>
            <a:stCxn id="39" idx="6"/>
            <a:endCxn id="37" idx="2"/>
          </p:cNvCxnSpPr>
          <p:nvPr/>
        </p:nvCxnSpPr>
        <p:spPr>
          <a:xfrm>
            <a:off x="3603247" y="3113236"/>
            <a:ext cx="1679986" cy="1292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424C0FC-434D-2440-B48C-4DB081B4F784}"/>
              </a:ext>
            </a:extLst>
          </p:cNvPr>
          <p:cNvCxnSpPr>
            <a:cxnSpLocks/>
            <a:stCxn id="42" idx="6"/>
            <a:endCxn id="36" idx="2"/>
          </p:cNvCxnSpPr>
          <p:nvPr/>
        </p:nvCxnSpPr>
        <p:spPr>
          <a:xfrm flipV="1">
            <a:off x="3598791" y="3590364"/>
            <a:ext cx="1684442" cy="46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733C13B-4324-1C4A-B996-49882DD872B7}"/>
              </a:ext>
            </a:extLst>
          </p:cNvPr>
          <p:cNvCxnSpPr>
            <a:cxnSpLocks/>
            <a:stCxn id="42" idx="6"/>
            <a:endCxn id="37" idx="2"/>
          </p:cNvCxnSpPr>
          <p:nvPr/>
        </p:nvCxnSpPr>
        <p:spPr>
          <a:xfrm>
            <a:off x="3598791" y="4056764"/>
            <a:ext cx="1684442" cy="348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DB6E489-F8A1-454C-9AAF-2EFA69FB0F62}"/>
              </a:ext>
            </a:extLst>
          </p:cNvPr>
          <p:cNvCxnSpPr>
            <a:cxnSpLocks/>
            <a:stCxn id="40" idx="6"/>
            <a:endCxn id="36" idx="2"/>
          </p:cNvCxnSpPr>
          <p:nvPr/>
        </p:nvCxnSpPr>
        <p:spPr>
          <a:xfrm flipV="1">
            <a:off x="3589111" y="3590364"/>
            <a:ext cx="1694122" cy="1966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488F66B-BD73-E140-92C7-12A22E587A8A}"/>
              </a:ext>
            </a:extLst>
          </p:cNvPr>
          <p:cNvCxnSpPr>
            <a:cxnSpLocks/>
            <a:stCxn id="40" idx="6"/>
            <a:endCxn id="37" idx="2"/>
          </p:cNvCxnSpPr>
          <p:nvPr/>
        </p:nvCxnSpPr>
        <p:spPr>
          <a:xfrm flipV="1">
            <a:off x="3589111" y="4405611"/>
            <a:ext cx="1694122" cy="1151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A0F63D8-5310-A548-BEBB-94586AD8A2B5}"/>
              </a:ext>
            </a:extLst>
          </p:cNvPr>
          <p:cNvSpPr txBox="1"/>
          <p:nvPr/>
        </p:nvSpPr>
        <p:spPr>
          <a:xfrm>
            <a:off x="6650181" y="3203344"/>
            <a:ext cx="1617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……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EB2A2DEA-DB26-2542-9980-B45DB9AC81A0}"/>
              </a:ext>
            </a:extLst>
          </p:cNvPr>
          <p:cNvSpPr/>
          <p:nvPr/>
        </p:nvSpPr>
        <p:spPr>
          <a:xfrm>
            <a:off x="4942294" y="2126149"/>
            <a:ext cx="1327497" cy="29597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A6591F9-CFB1-6246-8D3A-3A468717374A}"/>
              </a:ext>
            </a:extLst>
          </p:cNvPr>
          <p:cNvSpPr txBox="1"/>
          <p:nvPr/>
        </p:nvSpPr>
        <p:spPr>
          <a:xfrm>
            <a:off x="4771448" y="5444499"/>
            <a:ext cx="68825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hidden layer can be considered as a feature transform.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Can we ensure this transformation contain as much information </a:t>
            </a:r>
            <a:br>
              <a:rPr lang="en-US" sz="2000" dirty="0"/>
            </a:br>
            <a:r>
              <a:rPr lang="en-US" sz="2000" dirty="0"/>
              <a:t>about the original input as possible?</a:t>
            </a:r>
          </a:p>
        </p:txBody>
      </p:sp>
    </p:spTree>
    <p:extLst>
      <p:ext uri="{BB962C8B-B14F-4D97-AF65-F5344CB8AC3E}">
        <p14:creationId xmlns:p14="http://schemas.microsoft.com/office/powerpoint/2010/main" val="367238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959D-45B9-8647-B34B-D7FD2563F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2961C28-126B-0A49-BF36-E42BFB89E7A1}"/>
                  </a:ext>
                </a:extLst>
              </p:cNvPr>
              <p:cNvSpPr/>
              <p:nvPr/>
            </p:nvSpPr>
            <p:spPr>
              <a:xfrm>
                <a:off x="7606653" y="2792369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2961C28-126B-0A49-BF36-E42BFB89E7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653" y="2792369"/>
                <a:ext cx="638978" cy="641733"/>
              </a:xfrm>
              <a:prstGeom prst="ellipse">
                <a:avLst/>
              </a:prstGeom>
              <a:blipFill>
                <a:blip r:embed="rId3"/>
                <a:stretch>
                  <a:fillRect l="-96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8632115-A34F-0249-9071-F9144EC50530}"/>
                  </a:ext>
                </a:extLst>
              </p:cNvPr>
              <p:cNvSpPr/>
              <p:nvPr/>
            </p:nvSpPr>
            <p:spPr>
              <a:xfrm>
                <a:off x="7602197" y="5236059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8632115-A34F-0249-9071-F9144EC505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197" y="5236059"/>
                <a:ext cx="638978" cy="641733"/>
              </a:xfrm>
              <a:prstGeom prst="ellipse">
                <a:avLst/>
              </a:prstGeom>
              <a:blipFill>
                <a:blip r:embed="rId4"/>
                <a:stretch>
                  <a:fillRect l="-96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C4E46F4-3B3E-0247-9DBE-D5A2155A3AFD}"/>
                  </a:ext>
                </a:extLst>
              </p:cNvPr>
              <p:cNvSpPr/>
              <p:nvPr/>
            </p:nvSpPr>
            <p:spPr>
              <a:xfrm>
                <a:off x="7602197" y="3735897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C4E46F4-3B3E-0247-9DBE-D5A2155A3A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197" y="3735897"/>
                <a:ext cx="638978" cy="641733"/>
              </a:xfrm>
              <a:prstGeom prst="ellipse">
                <a:avLst/>
              </a:prstGeom>
              <a:blipFill>
                <a:blip r:embed="rId5"/>
                <a:stretch>
                  <a:fillRect l="-96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C4BBBD0-4285-6041-A06A-089E551ECC43}"/>
                  </a:ext>
                </a:extLst>
              </p:cNvPr>
              <p:cNvSpPr txBox="1"/>
              <p:nvPr/>
            </p:nvSpPr>
            <p:spPr>
              <a:xfrm>
                <a:off x="7864603" y="4668344"/>
                <a:ext cx="1186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C4BBBD0-4285-6041-A06A-089E551EC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603" y="4668344"/>
                <a:ext cx="118622" cy="276999"/>
              </a:xfrm>
              <a:prstGeom prst="rect">
                <a:avLst/>
              </a:prstGeom>
              <a:blipFill>
                <a:blip r:embed="rId6"/>
                <a:stretch>
                  <a:fillRect l="-40000" r="-4000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AF6AB1-56DB-504F-96DD-2B83445EBE18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917755" y="3113236"/>
            <a:ext cx="1688898" cy="471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C350A7C-8ADF-324E-81EA-FD558DBD72CB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5917755" y="3585000"/>
            <a:ext cx="1684442" cy="471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9DD74AF-DB4B-BA42-9167-3FA5366785FC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5917755" y="3585000"/>
            <a:ext cx="1684442" cy="1971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D3D08D8-B3B3-094B-824B-F88C96EE2DD1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912347" y="3113236"/>
            <a:ext cx="1694306" cy="1283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6CE5899-C7F2-6049-A994-D0FCD768C282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5912347" y="4056764"/>
            <a:ext cx="1689850" cy="339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F9E116-0A1D-9242-BB83-7D5618178D1E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5912347" y="4396253"/>
            <a:ext cx="1689850" cy="1160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60DB497-842A-264D-9329-7FA860063036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5922211" y="2792369"/>
            <a:ext cx="1684442" cy="320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47C23EB-99EB-2548-A399-71A7F78654C6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5922211" y="2792369"/>
            <a:ext cx="1679986" cy="1264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B8247C4-1668-A646-9EF3-85F87FC06378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5922211" y="2792369"/>
            <a:ext cx="1679986" cy="276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45FD039-663D-A247-AFF8-5738D6235F1F}"/>
                  </a:ext>
                </a:extLst>
              </p:cNvPr>
              <p:cNvSpPr/>
              <p:nvPr/>
            </p:nvSpPr>
            <p:spPr>
              <a:xfrm>
                <a:off x="5283233" y="2471502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45FD039-663D-A247-AFF8-5738D6235F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233" y="2471502"/>
                <a:ext cx="638978" cy="64173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A50D1C6B-D869-7742-80E3-5781566FEA29}"/>
                  </a:ext>
                </a:extLst>
              </p:cNvPr>
              <p:cNvSpPr/>
              <p:nvPr/>
            </p:nvSpPr>
            <p:spPr>
              <a:xfrm>
                <a:off x="5283233" y="3269497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A50D1C6B-D869-7742-80E3-5781566FEA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233" y="3269497"/>
                <a:ext cx="638978" cy="64173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867FF9FC-BA7C-D448-840D-A757F4A7C402}"/>
                  </a:ext>
                </a:extLst>
              </p:cNvPr>
              <p:cNvSpPr/>
              <p:nvPr/>
            </p:nvSpPr>
            <p:spPr>
              <a:xfrm>
                <a:off x="5283233" y="4084744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867FF9FC-BA7C-D448-840D-A757F4A7C4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233" y="4084744"/>
                <a:ext cx="638978" cy="64173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A2B5FE3-7A7F-B248-BFBB-614D8FE4E773}"/>
                  </a:ext>
                </a:extLst>
              </p:cNvPr>
              <p:cNvSpPr/>
              <p:nvPr/>
            </p:nvSpPr>
            <p:spPr>
              <a:xfrm>
                <a:off x="5283233" y="2471502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A2B5FE3-7A7F-B248-BFBB-614D8FE4E7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233" y="2471502"/>
                <a:ext cx="638978" cy="64173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228608D-50E8-5B4D-AC16-AE6FC3BF96DE}"/>
                  </a:ext>
                </a:extLst>
              </p:cNvPr>
              <p:cNvSpPr/>
              <p:nvPr/>
            </p:nvSpPr>
            <p:spPr>
              <a:xfrm>
                <a:off x="2964269" y="2792369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228608D-50E8-5B4D-AC16-AE6FC3BF96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269" y="2792369"/>
                <a:ext cx="638978" cy="64173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3D53B35-C0EC-3A4C-957A-5FB84D331AAA}"/>
                  </a:ext>
                </a:extLst>
              </p:cNvPr>
              <p:cNvSpPr/>
              <p:nvPr/>
            </p:nvSpPr>
            <p:spPr>
              <a:xfrm>
                <a:off x="2950133" y="5236059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3D53B35-C0EC-3A4C-957A-5FB84D331A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133" y="5236059"/>
                <a:ext cx="638978" cy="641733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8712470-B4A7-7B48-A01D-714395D6AAE4}"/>
                  </a:ext>
                </a:extLst>
              </p:cNvPr>
              <p:cNvSpPr/>
              <p:nvPr/>
            </p:nvSpPr>
            <p:spPr>
              <a:xfrm>
                <a:off x="2964269" y="1854046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8712470-B4A7-7B48-A01D-714395D6A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269" y="1854046"/>
                <a:ext cx="638978" cy="641733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AB56D62-57B4-A940-8F52-95CC1E1BDEC9}"/>
                  </a:ext>
                </a:extLst>
              </p:cNvPr>
              <p:cNvSpPr/>
              <p:nvPr/>
            </p:nvSpPr>
            <p:spPr>
              <a:xfrm>
                <a:off x="2959813" y="3735897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AB56D62-57B4-A940-8F52-95CC1E1BD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813" y="3735897"/>
                <a:ext cx="638978" cy="641733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4779578-1107-AB46-A587-AE7E92529F97}"/>
                  </a:ext>
                </a:extLst>
              </p:cNvPr>
              <p:cNvSpPr txBox="1"/>
              <p:nvPr/>
            </p:nvSpPr>
            <p:spPr>
              <a:xfrm>
                <a:off x="3219991" y="4668345"/>
                <a:ext cx="1186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4779578-1107-AB46-A587-AE7E92529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991" y="4668345"/>
                <a:ext cx="118622" cy="276999"/>
              </a:xfrm>
              <a:prstGeom prst="rect">
                <a:avLst/>
              </a:prstGeom>
              <a:blipFill>
                <a:blip r:embed="rId14"/>
                <a:stretch>
                  <a:fillRect l="-36364" r="-27273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C52136D-2508-5643-A275-DB2AAD83862A}"/>
              </a:ext>
            </a:extLst>
          </p:cNvPr>
          <p:cNvCxnSpPr>
            <a:stCxn id="41" idx="6"/>
            <a:endCxn id="36" idx="2"/>
          </p:cNvCxnSpPr>
          <p:nvPr/>
        </p:nvCxnSpPr>
        <p:spPr>
          <a:xfrm>
            <a:off x="3603247" y="2174913"/>
            <a:ext cx="1679986" cy="1415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AF239F0-AE84-CE40-82B9-4814EA62B8EA}"/>
              </a:ext>
            </a:extLst>
          </p:cNvPr>
          <p:cNvCxnSpPr>
            <a:cxnSpLocks/>
            <a:stCxn id="41" idx="6"/>
            <a:endCxn id="37" idx="2"/>
          </p:cNvCxnSpPr>
          <p:nvPr/>
        </p:nvCxnSpPr>
        <p:spPr>
          <a:xfrm>
            <a:off x="3603247" y="2174913"/>
            <a:ext cx="1679986" cy="2230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EF40DF5-6A3B-F54F-A97E-5BF706989F51}"/>
              </a:ext>
            </a:extLst>
          </p:cNvPr>
          <p:cNvCxnSpPr>
            <a:cxnSpLocks/>
            <a:stCxn id="39" idx="6"/>
            <a:endCxn id="36" idx="2"/>
          </p:cNvCxnSpPr>
          <p:nvPr/>
        </p:nvCxnSpPr>
        <p:spPr>
          <a:xfrm>
            <a:off x="3603247" y="3113236"/>
            <a:ext cx="1679986" cy="477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DF41C46-F0FD-D44D-B95A-983DA256C674}"/>
              </a:ext>
            </a:extLst>
          </p:cNvPr>
          <p:cNvCxnSpPr>
            <a:cxnSpLocks/>
            <a:stCxn id="39" idx="6"/>
            <a:endCxn id="37" idx="2"/>
          </p:cNvCxnSpPr>
          <p:nvPr/>
        </p:nvCxnSpPr>
        <p:spPr>
          <a:xfrm>
            <a:off x="3603247" y="3113236"/>
            <a:ext cx="1679986" cy="1292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424C0FC-434D-2440-B48C-4DB081B4F784}"/>
              </a:ext>
            </a:extLst>
          </p:cNvPr>
          <p:cNvCxnSpPr>
            <a:cxnSpLocks/>
            <a:stCxn id="42" idx="6"/>
            <a:endCxn id="36" idx="2"/>
          </p:cNvCxnSpPr>
          <p:nvPr/>
        </p:nvCxnSpPr>
        <p:spPr>
          <a:xfrm flipV="1">
            <a:off x="3598791" y="3590364"/>
            <a:ext cx="1684442" cy="46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733C13B-4324-1C4A-B996-49882DD872B7}"/>
              </a:ext>
            </a:extLst>
          </p:cNvPr>
          <p:cNvCxnSpPr>
            <a:cxnSpLocks/>
            <a:stCxn id="42" idx="6"/>
            <a:endCxn id="37" idx="2"/>
          </p:cNvCxnSpPr>
          <p:nvPr/>
        </p:nvCxnSpPr>
        <p:spPr>
          <a:xfrm>
            <a:off x="3598791" y="4056764"/>
            <a:ext cx="1684442" cy="348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DB6E489-F8A1-454C-9AAF-2EFA69FB0F62}"/>
              </a:ext>
            </a:extLst>
          </p:cNvPr>
          <p:cNvCxnSpPr>
            <a:cxnSpLocks/>
            <a:stCxn id="40" idx="6"/>
            <a:endCxn id="36" idx="2"/>
          </p:cNvCxnSpPr>
          <p:nvPr/>
        </p:nvCxnSpPr>
        <p:spPr>
          <a:xfrm flipV="1">
            <a:off x="3589111" y="3590364"/>
            <a:ext cx="1694122" cy="1966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488F66B-BD73-E140-92C7-12A22E587A8A}"/>
              </a:ext>
            </a:extLst>
          </p:cNvPr>
          <p:cNvCxnSpPr>
            <a:cxnSpLocks/>
            <a:stCxn id="40" idx="6"/>
            <a:endCxn id="37" idx="2"/>
          </p:cNvCxnSpPr>
          <p:nvPr/>
        </p:nvCxnSpPr>
        <p:spPr>
          <a:xfrm flipV="1">
            <a:off x="3589111" y="4405611"/>
            <a:ext cx="1694122" cy="1151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353CE7A-1561-A740-AF45-72BA62C9A364}"/>
                  </a:ext>
                </a:extLst>
              </p:cNvPr>
              <p:cNvSpPr txBox="1"/>
              <p:nvPr/>
            </p:nvSpPr>
            <p:spPr>
              <a:xfrm>
                <a:off x="3821080" y="6177295"/>
                <a:ext cx="3502754" cy="5500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6"/>
                    </a:solidFill>
                  </a:rPr>
                  <a:t>Minimize error of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p>
                            </m:sSup>
                          </m:e>
                        </m:acc>
                      </m:e>
                    </m:d>
                  </m:oMath>
                </a14:m>
                <a:endParaRPr lang="en-US" sz="2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353CE7A-1561-A740-AF45-72BA62C9A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080" y="6177295"/>
                <a:ext cx="3502754" cy="550022"/>
              </a:xfrm>
              <a:prstGeom prst="rect">
                <a:avLst/>
              </a:prstGeom>
              <a:blipFill>
                <a:blip r:embed="rId15"/>
                <a:stretch>
                  <a:fillRect l="-5054" t="-9091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0793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959D-45B9-8647-B34B-D7FD2563F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2961C28-126B-0A49-BF36-E42BFB89E7A1}"/>
                  </a:ext>
                </a:extLst>
              </p:cNvPr>
              <p:cNvSpPr/>
              <p:nvPr/>
            </p:nvSpPr>
            <p:spPr>
              <a:xfrm>
                <a:off x="7606653" y="2792369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2961C28-126B-0A49-BF36-E42BFB89E7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653" y="2792369"/>
                <a:ext cx="638978" cy="641733"/>
              </a:xfrm>
              <a:prstGeom prst="ellipse">
                <a:avLst/>
              </a:prstGeom>
              <a:blipFill>
                <a:blip r:embed="rId3"/>
                <a:stretch>
                  <a:fillRect l="-96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8632115-A34F-0249-9071-F9144EC50530}"/>
                  </a:ext>
                </a:extLst>
              </p:cNvPr>
              <p:cNvSpPr/>
              <p:nvPr/>
            </p:nvSpPr>
            <p:spPr>
              <a:xfrm>
                <a:off x="7602197" y="5236059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8632115-A34F-0249-9071-F9144EC505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197" y="5236059"/>
                <a:ext cx="638978" cy="641733"/>
              </a:xfrm>
              <a:prstGeom prst="ellipse">
                <a:avLst/>
              </a:prstGeom>
              <a:blipFill>
                <a:blip r:embed="rId4"/>
                <a:stretch>
                  <a:fillRect l="-96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C4E46F4-3B3E-0247-9DBE-D5A2155A3AFD}"/>
                  </a:ext>
                </a:extLst>
              </p:cNvPr>
              <p:cNvSpPr/>
              <p:nvPr/>
            </p:nvSpPr>
            <p:spPr>
              <a:xfrm>
                <a:off x="7602197" y="3735897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C4E46F4-3B3E-0247-9DBE-D5A2155A3A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197" y="3735897"/>
                <a:ext cx="638978" cy="641733"/>
              </a:xfrm>
              <a:prstGeom prst="ellipse">
                <a:avLst/>
              </a:prstGeom>
              <a:blipFill>
                <a:blip r:embed="rId5"/>
                <a:stretch>
                  <a:fillRect l="-96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C4BBBD0-4285-6041-A06A-089E551ECC43}"/>
                  </a:ext>
                </a:extLst>
              </p:cNvPr>
              <p:cNvSpPr txBox="1"/>
              <p:nvPr/>
            </p:nvSpPr>
            <p:spPr>
              <a:xfrm>
                <a:off x="7864603" y="4668344"/>
                <a:ext cx="1186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C4BBBD0-4285-6041-A06A-089E551EC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603" y="4668344"/>
                <a:ext cx="118622" cy="276999"/>
              </a:xfrm>
              <a:prstGeom prst="rect">
                <a:avLst/>
              </a:prstGeom>
              <a:blipFill>
                <a:blip r:embed="rId6"/>
                <a:stretch>
                  <a:fillRect l="-40000" r="-4000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AF6AB1-56DB-504F-96DD-2B83445EBE18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917755" y="3113236"/>
            <a:ext cx="1688898" cy="471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C350A7C-8ADF-324E-81EA-FD558DBD72CB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5917755" y="3585000"/>
            <a:ext cx="1684442" cy="471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9DD74AF-DB4B-BA42-9167-3FA5366785FC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5917755" y="3585000"/>
            <a:ext cx="1684442" cy="1971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D3D08D8-B3B3-094B-824B-F88C96EE2DD1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912347" y="3113236"/>
            <a:ext cx="1694306" cy="1283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6CE5899-C7F2-6049-A994-D0FCD768C282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5912347" y="4056764"/>
            <a:ext cx="1689850" cy="339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F9E116-0A1D-9242-BB83-7D5618178D1E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5912347" y="4396253"/>
            <a:ext cx="1689850" cy="1160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60DB497-842A-264D-9329-7FA860063036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5922211" y="2792369"/>
            <a:ext cx="1684442" cy="320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47C23EB-99EB-2548-A399-71A7F78654C6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5922211" y="2792369"/>
            <a:ext cx="1679986" cy="1264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B8247C4-1668-A646-9EF3-85F87FC06378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5922211" y="2792369"/>
            <a:ext cx="1679986" cy="276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45FD039-663D-A247-AFF8-5738D6235F1F}"/>
                  </a:ext>
                </a:extLst>
              </p:cNvPr>
              <p:cNvSpPr/>
              <p:nvPr/>
            </p:nvSpPr>
            <p:spPr>
              <a:xfrm>
                <a:off x="5283233" y="2471502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45FD039-663D-A247-AFF8-5738D6235F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233" y="2471502"/>
                <a:ext cx="638978" cy="64173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A50D1C6B-D869-7742-80E3-5781566FEA29}"/>
                  </a:ext>
                </a:extLst>
              </p:cNvPr>
              <p:cNvSpPr/>
              <p:nvPr/>
            </p:nvSpPr>
            <p:spPr>
              <a:xfrm>
                <a:off x="5283233" y="3269497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A50D1C6B-D869-7742-80E3-5781566FEA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233" y="3269497"/>
                <a:ext cx="638978" cy="64173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867FF9FC-BA7C-D448-840D-A757F4A7C402}"/>
                  </a:ext>
                </a:extLst>
              </p:cNvPr>
              <p:cNvSpPr/>
              <p:nvPr/>
            </p:nvSpPr>
            <p:spPr>
              <a:xfrm>
                <a:off x="5283233" y="4084744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867FF9FC-BA7C-D448-840D-A757F4A7C4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233" y="4084744"/>
                <a:ext cx="638978" cy="64173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A2B5FE3-7A7F-B248-BFBB-614D8FE4E773}"/>
                  </a:ext>
                </a:extLst>
              </p:cNvPr>
              <p:cNvSpPr/>
              <p:nvPr/>
            </p:nvSpPr>
            <p:spPr>
              <a:xfrm>
                <a:off x="5283233" y="2471502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A2B5FE3-7A7F-B248-BFBB-614D8FE4E7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233" y="2471502"/>
                <a:ext cx="638978" cy="64173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228608D-50E8-5B4D-AC16-AE6FC3BF96DE}"/>
                  </a:ext>
                </a:extLst>
              </p:cNvPr>
              <p:cNvSpPr/>
              <p:nvPr/>
            </p:nvSpPr>
            <p:spPr>
              <a:xfrm>
                <a:off x="2964269" y="2792369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228608D-50E8-5B4D-AC16-AE6FC3BF96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269" y="2792369"/>
                <a:ext cx="638978" cy="64173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3D53B35-C0EC-3A4C-957A-5FB84D331AAA}"/>
                  </a:ext>
                </a:extLst>
              </p:cNvPr>
              <p:cNvSpPr/>
              <p:nvPr/>
            </p:nvSpPr>
            <p:spPr>
              <a:xfrm>
                <a:off x="2950133" y="5236059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3D53B35-C0EC-3A4C-957A-5FB84D331A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133" y="5236059"/>
                <a:ext cx="638978" cy="641733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8712470-B4A7-7B48-A01D-714395D6AAE4}"/>
                  </a:ext>
                </a:extLst>
              </p:cNvPr>
              <p:cNvSpPr/>
              <p:nvPr/>
            </p:nvSpPr>
            <p:spPr>
              <a:xfrm>
                <a:off x="2964269" y="1854046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8712470-B4A7-7B48-A01D-714395D6A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269" y="1854046"/>
                <a:ext cx="638978" cy="641733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AB56D62-57B4-A940-8F52-95CC1E1BDEC9}"/>
                  </a:ext>
                </a:extLst>
              </p:cNvPr>
              <p:cNvSpPr/>
              <p:nvPr/>
            </p:nvSpPr>
            <p:spPr>
              <a:xfrm>
                <a:off x="2959813" y="3735897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AB56D62-57B4-A940-8F52-95CC1E1BD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813" y="3735897"/>
                <a:ext cx="638978" cy="641733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4779578-1107-AB46-A587-AE7E92529F97}"/>
                  </a:ext>
                </a:extLst>
              </p:cNvPr>
              <p:cNvSpPr txBox="1"/>
              <p:nvPr/>
            </p:nvSpPr>
            <p:spPr>
              <a:xfrm>
                <a:off x="3219991" y="4668345"/>
                <a:ext cx="1186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4779578-1107-AB46-A587-AE7E92529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991" y="4668345"/>
                <a:ext cx="118622" cy="276999"/>
              </a:xfrm>
              <a:prstGeom prst="rect">
                <a:avLst/>
              </a:prstGeom>
              <a:blipFill>
                <a:blip r:embed="rId14"/>
                <a:stretch>
                  <a:fillRect l="-36364" r="-27273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C52136D-2508-5643-A275-DB2AAD83862A}"/>
              </a:ext>
            </a:extLst>
          </p:cNvPr>
          <p:cNvCxnSpPr>
            <a:stCxn id="41" idx="6"/>
            <a:endCxn id="36" idx="2"/>
          </p:cNvCxnSpPr>
          <p:nvPr/>
        </p:nvCxnSpPr>
        <p:spPr>
          <a:xfrm>
            <a:off x="3603247" y="2174913"/>
            <a:ext cx="1679986" cy="1415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AF239F0-AE84-CE40-82B9-4814EA62B8EA}"/>
              </a:ext>
            </a:extLst>
          </p:cNvPr>
          <p:cNvCxnSpPr>
            <a:cxnSpLocks/>
            <a:stCxn id="41" idx="6"/>
            <a:endCxn id="37" idx="2"/>
          </p:cNvCxnSpPr>
          <p:nvPr/>
        </p:nvCxnSpPr>
        <p:spPr>
          <a:xfrm>
            <a:off x="3603247" y="2174913"/>
            <a:ext cx="1679986" cy="2230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EF40DF5-6A3B-F54F-A97E-5BF706989F51}"/>
              </a:ext>
            </a:extLst>
          </p:cNvPr>
          <p:cNvCxnSpPr>
            <a:cxnSpLocks/>
            <a:stCxn id="39" idx="6"/>
            <a:endCxn id="36" idx="2"/>
          </p:cNvCxnSpPr>
          <p:nvPr/>
        </p:nvCxnSpPr>
        <p:spPr>
          <a:xfrm>
            <a:off x="3603247" y="3113236"/>
            <a:ext cx="1679986" cy="477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DF41C46-F0FD-D44D-B95A-983DA256C674}"/>
              </a:ext>
            </a:extLst>
          </p:cNvPr>
          <p:cNvCxnSpPr>
            <a:cxnSpLocks/>
            <a:stCxn id="39" idx="6"/>
            <a:endCxn id="37" idx="2"/>
          </p:cNvCxnSpPr>
          <p:nvPr/>
        </p:nvCxnSpPr>
        <p:spPr>
          <a:xfrm>
            <a:off x="3603247" y="3113236"/>
            <a:ext cx="1679986" cy="1292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424C0FC-434D-2440-B48C-4DB081B4F784}"/>
              </a:ext>
            </a:extLst>
          </p:cNvPr>
          <p:cNvCxnSpPr>
            <a:cxnSpLocks/>
            <a:stCxn id="42" idx="6"/>
            <a:endCxn id="36" idx="2"/>
          </p:cNvCxnSpPr>
          <p:nvPr/>
        </p:nvCxnSpPr>
        <p:spPr>
          <a:xfrm flipV="1">
            <a:off x="3598791" y="3590364"/>
            <a:ext cx="1684442" cy="46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733C13B-4324-1C4A-B996-49882DD872B7}"/>
              </a:ext>
            </a:extLst>
          </p:cNvPr>
          <p:cNvCxnSpPr>
            <a:cxnSpLocks/>
            <a:stCxn id="42" idx="6"/>
            <a:endCxn id="37" idx="2"/>
          </p:cNvCxnSpPr>
          <p:nvPr/>
        </p:nvCxnSpPr>
        <p:spPr>
          <a:xfrm>
            <a:off x="3598791" y="4056764"/>
            <a:ext cx="1684442" cy="348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DB6E489-F8A1-454C-9AAF-2EFA69FB0F62}"/>
              </a:ext>
            </a:extLst>
          </p:cNvPr>
          <p:cNvCxnSpPr>
            <a:cxnSpLocks/>
            <a:stCxn id="40" idx="6"/>
            <a:endCxn id="36" idx="2"/>
          </p:cNvCxnSpPr>
          <p:nvPr/>
        </p:nvCxnSpPr>
        <p:spPr>
          <a:xfrm flipV="1">
            <a:off x="3589111" y="3590364"/>
            <a:ext cx="1694122" cy="1966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488F66B-BD73-E140-92C7-12A22E587A8A}"/>
              </a:ext>
            </a:extLst>
          </p:cNvPr>
          <p:cNvCxnSpPr>
            <a:cxnSpLocks/>
            <a:stCxn id="40" idx="6"/>
            <a:endCxn id="37" idx="2"/>
          </p:cNvCxnSpPr>
          <p:nvPr/>
        </p:nvCxnSpPr>
        <p:spPr>
          <a:xfrm flipV="1">
            <a:off x="3589111" y="4405611"/>
            <a:ext cx="1694122" cy="1151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6C131082-1A1D-3542-B495-D43C0F3B48DC}"/>
              </a:ext>
            </a:extLst>
          </p:cNvPr>
          <p:cNvSpPr/>
          <p:nvPr/>
        </p:nvSpPr>
        <p:spPr>
          <a:xfrm>
            <a:off x="4921515" y="1869116"/>
            <a:ext cx="3519577" cy="4623759"/>
          </a:xfrm>
          <a:prstGeom prst="rect">
            <a:avLst/>
          </a:prstGeom>
          <a:solidFill>
            <a:schemeClr val="accent6">
              <a:lumMod val="20000"/>
              <a:lumOff val="80000"/>
              <a:alpha val="2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1ADA439-D17F-8C49-89DC-D28B1794CDDF}"/>
              </a:ext>
            </a:extLst>
          </p:cNvPr>
          <p:cNvSpPr/>
          <p:nvPr/>
        </p:nvSpPr>
        <p:spPr>
          <a:xfrm>
            <a:off x="2600323" y="1514191"/>
            <a:ext cx="3519577" cy="4623759"/>
          </a:xfrm>
          <a:prstGeom prst="rect">
            <a:avLst/>
          </a:prstGeom>
          <a:solidFill>
            <a:schemeClr val="accent1">
              <a:tint val="65000"/>
              <a:alpha val="2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286A7D8-127B-C140-90CD-BD6A8147E48E}"/>
              </a:ext>
            </a:extLst>
          </p:cNvPr>
          <p:cNvSpPr txBox="1"/>
          <p:nvPr/>
        </p:nvSpPr>
        <p:spPr>
          <a:xfrm>
            <a:off x="3219991" y="6197629"/>
            <a:ext cx="1666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Encoder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61AD769-2E97-0B4F-86C7-2758C144A305}"/>
              </a:ext>
            </a:extLst>
          </p:cNvPr>
          <p:cNvSpPr txBox="1"/>
          <p:nvPr/>
        </p:nvSpPr>
        <p:spPr>
          <a:xfrm>
            <a:off x="5936167" y="6477439"/>
            <a:ext cx="1666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Decoder</a:t>
            </a:r>
          </a:p>
        </p:txBody>
      </p:sp>
    </p:spTree>
    <p:extLst>
      <p:ext uri="{BB962C8B-B14F-4D97-AF65-F5344CB8AC3E}">
        <p14:creationId xmlns:p14="http://schemas.microsoft.com/office/powerpoint/2010/main" val="130458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</a:t>
            </a:r>
            <a:endParaRPr lang="en-US" dirty="0"/>
          </a:p>
        </p:txBody>
      </p:sp>
      <p:pic>
        <p:nvPicPr>
          <p:cNvPr id="6146" name="Picture 2" descr="hotos - Le Mans School of AI (Le Mans) | Meet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566" y="1577839"/>
            <a:ext cx="9304866" cy="387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196165" y="5163105"/>
            <a:ext cx="57996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Unsupervised learning!</a:t>
            </a:r>
          </a:p>
        </p:txBody>
      </p:sp>
      <p:sp>
        <p:nvSpPr>
          <p:cNvPr id="5" name="Rectangle 4"/>
          <p:cNvSpPr/>
          <p:nvPr/>
        </p:nvSpPr>
        <p:spPr>
          <a:xfrm>
            <a:off x="2095500" y="6488668"/>
            <a:ext cx="86529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https://www.meetup.com/Le-Mans-School-of-AI/photos/29159837/477498782/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26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55C03-EE53-DA46-807C-9596AB543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 Stuffs for Deep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4E13FC-92C5-2045-9261-868B35D21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8459234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Nets (GAN)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en-US" dirty="0"/>
              <a:t>A Competition: Generator vs Discriminator</a:t>
            </a:r>
          </a:p>
          <a:p>
            <a:pPr lvl="1"/>
            <a:r>
              <a:rPr lang="en-US" dirty="0"/>
              <a:t>Discriminator wants to correctly classify the images (true images or not)</a:t>
            </a:r>
          </a:p>
          <a:p>
            <a:pPr lvl="1"/>
            <a:r>
              <a:rPr lang="en-US" dirty="0"/>
              <a:t>Generator wants to generate images that discriminator can’t classify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790" y="3343801"/>
            <a:ext cx="8138301" cy="31490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324D8A-40CA-FF4D-B7CC-7E37979B07A3}"/>
              </a:ext>
            </a:extLst>
          </p:cNvPr>
          <p:cNvSpPr/>
          <p:nvPr/>
        </p:nvSpPr>
        <p:spPr>
          <a:xfrm>
            <a:off x="1620644" y="6014224"/>
            <a:ext cx="1806497" cy="64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798186-D761-4243-815B-97B47D737CA9}"/>
              </a:ext>
            </a:extLst>
          </p:cNvPr>
          <p:cNvSpPr txBox="1"/>
          <p:nvPr/>
        </p:nvSpPr>
        <p:spPr>
          <a:xfrm>
            <a:off x="4770540" y="6372832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7333338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149" y="125998"/>
            <a:ext cx="8575702" cy="57485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29556" y="6176963"/>
            <a:ext cx="64048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hlinkClick r:id="rId3"/>
              </a:rPr>
              <a:t>https://thisPersonDoesNotExist.com/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581036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CAC0E-C7F7-4140-BB39-AE3BED5DF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Transfer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019DD-9A4B-C64B-B5C4-8354FB6BF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1014" y="1825625"/>
            <a:ext cx="7627435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Informal intuitions:</a:t>
            </a:r>
          </a:p>
          <a:p>
            <a:pPr lvl="1"/>
            <a:r>
              <a:rPr lang="en-US" dirty="0"/>
              <a:t>Recall that we can treat hidden layers as </a:t>
            </a:r>
            <a:r>
              <a:rPr lang="en-US" dirty="0">
                <a:solidFill>
                  <a:schemeClr val="accent2"/>
                </a:solidFill>
              </a:rPr>
              <a:t>feature transforms</a:t>
            </a:r>
          </a:p>
          <a:p>
            <a:pPr lvl="1">
              <a:lnSpc>
                <a:spcPct val="130000"/>
              </a:lnSpc>
            </a:pPr>
            <a:r>
              <a:rPr lang="en-US" dirty="0"/>
              <a:t>Deep learning is learning </a:t>
            </a:r>
            <a:r>
              <a:rPr lang="en-US" dirty="0">
                <a:solidFill>
                  <a:schemeClr val="accent2"/>
                </a:solidFill>
              </a:rPr>
              <a:t>representation</a:t>
            </a:r>
            <a:r>
              <a:rPr lang="en-US" dirty="0"/>
              <a:t> of data</a:t>
            </a:r>
          </a:p>
          <a:p>
            <a:pPr lvl="1">
              <a:lnSpc>
                <a:spcPct val="130000"/>
              </a:lnSpc>
            </a:pPr>
            <a:r>
              <a:rPr lang="en-US" dirty="0"/>
              <a:t>How to achieve style transfer:</a:t>
            </a:r>
          </a:p>
          <a:p>
            <a:pPr lvl="2">
              <a:lnSpc>
                <a:spcPct val="130000"/>
              </a:lnSpc>
            </a:pPr>
            <a:r>
              <a:rPr lang="en-US" dirty="0"/>
              <a:t>Learn a </a:t>
            </a:r>
            <a:r>
              <a:rPr lang="en-US" dirty="0">
                <a:solidFill>
                  <a:schemeClr val="accent2"/>
                </a:solidFill>
              </a:rPr>
              <a:t>content representation </a:t>
            </a:r>
            <a:r>
              <a:rPr lang="en-US" dirty="0"/>
              <a:t>for an image using hidden layers</a:t>
            </a:r>
          </a:p>
          <a:p>
            <a:pPr lvl="2">
              <a:lnSpc>
                <a:spcPct val="130000"/>
              </a:lnSpc>
            </a:pPr>
            <a:r>
              <a:rPr lang="en-US" dirty="0"/>
              <a:t>Learn a </a:t>
            </a:r>
            <a:r>
              <a:rPr lang="en-US" dirty="0">
                <a:solidFill>
                  <a:schemeClr val="accent2"/>
                </a:solidFill>
              </a:rPr>
              <a:t>style representation </a:t>
            </a:r>
            <a:r>
              <a:rPr lang="en-US" dirty="0"/>
              <a:t>for an image using hidden layers</a:t>
            </a:r>
          </a:p>
          <a:p>
            <a:pPr lvl="2">
              <a:lnSpc>
                <a:spcPct val="130000"/>
              </a:lnSpc>
            </a:pPr>
            <a:r>
              <a:rPr lang="en-US" dirty="0"/>
              <a:t>Compute an image that jointly minimizes the distance from the content image’s content representation and the style image’s style representation</a:t>
            </a:r>
          </a:p>
          <a:p>
            <a:pPr lvl="2">
              <a:lnSpc>
                <a:spcPct val="130000"/>
              </a:lnSpc>
            </a:pPr>
            <a:r>
              <a:rPr lang="en-US" dirty="0">
                <a:hlinkClick r:id="rId2"/>
              </a:rPr>
              <a:t>https://arxiv.org/pdf/1508.06576.pdf</a:t>
            </a:r>
            <a:endParaRPr lang="en-US" dirty="0"/>
          </a:p>
        </p:txBody>
      </p:sp>
      <p:pic>
        <p:nvPicPr>
          <p:cNvPr id="4" name="Picture 3" descr="A picture containing photo, different, showing, colorful&#10;&#10;Description automatically generated">
            <a:extLst>
              <a:ext uri="{FF2B5EF4-FFF2-40B4-BE49-F238E27FC236}">
                <a16:creationId xmlns:a16="http://schemas.microsoft.com/office/drawing/2014/main" id="{28BBA604-F048-4E44-878E-71CAA99F7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57" y="1825625"/>
            <a:ext cx="3765844" cy="42915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F841B9-AF83-C24A-A167-302747D1A8C1}"/>
              </a:ext>
            </a:extLst>
          </p:cNvPr>
          <p:cNvSpPr txBox="1"/>
          <p:nvPr/>
        </p:nvSpPr>
        <p:spPr>
          <a:xfrm>
            <a:off x="4770540" y="6372832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216405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(NN)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sz="2400" b="0" dirty="0"/>
                  <a:t>Notations: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ℓ=0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b="0" dirty="0"/>
                  <a:t>: layer</a:t>
                </a:r>
              </a:p>
              <a:p>
                <a:pPr lvl="1"/>
                <a:endParaRPr lang="en-US" sz="13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:endParaRPr lang="en-US" sz="13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:endParaRPr lang="en-US" sz="12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: weights; characterize hypothesis in NN </a:t>
                </a:r>
              </a:p>
              <a:p>
                <a:pPr lvl="1"/>
                <a:endParaRPr lang="en-US" sz="12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(ℓ)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dirty="0"/>
                  <a:t>: linear signals</a:t>
                </a:r>
              </a:p>
              <a:p>
                <a:pPr lvl="1"/>
                <a:endParaRPr lang="en-US" sz="12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dirty="0"/>
                  <a:t>: activation function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3"/>
                <a:stretch>
                  <a:fillRect l="-812" t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8208" y="4490490"/>
            <a:ext cx="3462868" cy="2083174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490468" y="1384980"/>
            <a:ext cx="4638348" cy="2821176"/>
            <a:chOff x="7179730" y="1825247"/>
            <a:chExt cx="4638348" cy="2821176"/>
          </a:xfrm>
        </p:grpSpPr>
        <p:grpSp>
          <p:nvGrpSpPr>
            <p:cNvPr id="6" name="Group 5"/>
            <p:cNvGrpSpPr/>
            <p:nvPr/>
          </p:nvGrpSpPr>
          <p:grpSpPr>
            <a:xfrm>
              <a:off x="7179730" y="1825247"/>
              <a:ext cx="4622025" cy="2821176"/>
              <a:chOff x="-35994" y="4014385"/>
              <a:chExt cx="7589980" cy="4675831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5994" y="4684805"/>
                <a:ext cx="7264426" cy="4005411"/>
              </a:xfrm>
              <a:prstGeom prst="rect">
                <a:avLst/>
              </a:prstGeom>
            </p:spPr>
          </p:pic>
          <p:sp>
            <p:nvSpPr>
              <p:cNvPr id="9" name="Rounded Rectangle 8"/>
              <p:cNvSpPr/>
              <p:nvPr/>
            </p:nvSpPr>
            <p:spPr>
              <a:xfrm>
                <a:off x="6609106" y="4014385"/>
                <a:ext cx="944880" cy="11430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Rectangle 3"/>
            <p:cNvSpPr/>
            <p:nvPr/>
          </p:nvSpPr>
          <p:spPr>
            <a:xfrm>
              <a:off x="10666611" y="3438085"/>
              <a:ext cx="1151467" cy="7450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DC45241-A375-8E4A-9E75-2BBC702D1FC9}"/>
              </a:ext>
            </a:extLst>
          </p:cNvPr>
          <p:cNvSpPr txBox="1"/>
          <p:nvPr/>
        </p:nvSpPr>
        <p:spPr>
          <a:xfrm>
            <a:off x="8504664" y="1427582"/>
            <a:ext cx="2284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Feed-forward</a:t>
            </a:r>
            <a:r>
              <a:rPr lang="en-US" dirty="0"/>
              <a:t> network</a:t>
            </a:r>
          </a:p>
        </p:txBody>
      </p:sp>
    </p:spTree>
    <p:extLst>
      <p:ext uri="{BB962C8B-B14F-4D97-AF65-F5344CB8AC3E}">
        <p14:creationId xmlns:p14="http://schemas.microsoft.com/office/powerpoint/2010/main" val="2922221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23FE7-455E-3C46-8AEA-7F75AD95E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Flashback to RBF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4189B-7A10-2447-A3CE-7DC806689D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136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F74F-BA7C-D14B-A555-8E8527B0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RBF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Connection to linear models</a:t>
                </a:r>
              </a:p>
              <a:p>
                <a:pPr lvl="1"/>
                <a:r>
                  <a:rPr lang="en-US" dirty="0"/>
                  <a:t>Parametric RBF is essentially linear model with nonlinear transformation</a:t>
                </a:r>
              </a:p>
              <a:p>
                <a:endParaRPr lang="en-US" dirty="0"/>
              </a:p>
              <a:p>
                <a:r>
                  <a:rPr lang="en-US" dirty="0"/>
                  <a:t>Connection to nearest neighbor</a:t>
                </a:r>
              </a:p>
              <a:p>
                <a:pPr lvl="1"/>
                <a:r>
                  <a:rPr lang="en-US" dirty="0"/>
                  <a:t>Radial Basis Function is defined by “similarity</a:t>
                </a:r>
              </a:p>
              <a:p>
                <a:pPr lvl="1"/>
                <a:r>
                  <a:rPr lang="en-US" dirty="0"/>
                  <a:t>A prediction for a point is based on the “similarity” of the points to be predicted and other points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12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2132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F74F-BA7C-D14B-A555-8E8527B0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Discussion on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Connection to SVM</a:t>
                </a:r>
              </a:p>
              <a:p>
                <a:pPr lvl="1"/>
                <a:r>
                  <a:rPr lang="en-US" sz="2800" dirty="0"/>
                  <a:t>Gaussian RBF Kernel: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8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800" dirty="0"/>
                  <a:t>Use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c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luster centers </a:t>
                </a:r>
                <a:r>
                  <a:rPr lang="en-US" sz="2400" dirty="0"/>
                  <a:t>or 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support vectors </a:t>
                </a:r>
                <a:r>
                  <a:rPr lang="en-US" sz="2400" dirty="0"/>
                  <a:t>to characterize a hypothesis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13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D91DAF3-93C0-D647-B0DE-4FC2391FB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9832" y="4599782"/>
            <a:ext cx="2667000" cy="2146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4A58D1-3786-E142-A5EC-3CBD2A6FD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0466" y="4602164"/>
            <a:ext cx="2679700" cy="2184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678BCA-C217-714A-A17B-939E51D7086D}"/>
              </a:ext>
            </a:extLst>
          </p:cNvPr>
          <p:cNvSpPr txBox="1"/>
          <p:nvPr/>
        </p:nvSpPr>
        <p:spPr>
          <a:xfrm>
            <a:off x="1862667" y="5584360"/>
            <a:ext cx="819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RBF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FC7C32-B473-E445-94EE-27170BAB01AC}"/>
              </a:ext>
            </a:extLst>
          </p:cNvPr>
          <p:cNvSpPr txBox="1"/>
          <p:nvPr/>
        </p:nvSpPr>
        <p:spPr>
          <a:xfrm>
            <a:off x="6096000" y="5380544"/>
            <a:ext cx="954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10863143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F74F-BA7C-D14B-A555-8E8527B0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Discussion on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Connection to Neural Network</a:t>
                </a:r>
              </a:p>
              <a:p>
                <a:pPr lvl="1"/>
                <a:r>
                  <a:rPr lang="en-US" sz="2800" dirty="0"/>
                  <a:t>RBF can be graphically presented:</a:t>
                </a:r>
              </a:p>
              <a:p>
                <a:pPr lvl="1"/>
                <a:r>
                  <a:rPr lang="en-US" sz="2800" dirty="0">
                    <a:solidFill>
                      <a:schemeClr val="bg1">
                        <a:lumMod val="50000"/>
                      </a:schemeClr>
                    </a:solidFill>
                  </a:rPr>
                  <a:t>(Similar to SVM, it’s a single-hidden layer NN)</a:t>
                </a:r>
                <a:endParaRPr lang="en-US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13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8904C01-983B-9745-8D9C-310AB45AE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4785" y="3244012"/>
            <a:ext cx="3742842" cy="324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185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1691D-8447-534C-8A3C-3C0FE78DE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Life Cycle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02B64-DEBF-9140-9F33-8D8DD40A09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087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Testing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Feedback</a:t>
            </a:r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4033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Feedback</a:t>
            </a:r>
            <a:endParaRPr lang="en-US" sz="3200" dirty="0"/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58792" y="4054415"/>
            <a:ext cx="112660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4998" y="4145272"/>
            <a:ext cx="28915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What we covered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(and majority of ML research)</a:t>
            </a:r>
          </a:p>
        </p:txBody>
      </p:sp>
    </p:spTree>
    <p:extLst>
      <p:ext uri="{BB962C8B-B14F-4D97-AF65-F5344CB8AC3E}">
        <p14:creationId xmlns:p14="http://schemas.microsoft.com/office/powerpoint/2010/main" val="25838671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Feedback</a:t>
            </a:r>
            <a:endParaRPr lang="en-US" sz="3200" dirty="0"/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58792" y="4054415"/>
            <a:ext cx="112660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4998" y="4145272"/>
            <a:ext cx="28915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What we covered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(and majority of ML research)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9EF7A6-66B5-8E4A-B269-4F244C89A29B}"/>
              </a:ext>
            </a:extLst>
          </p:cNvPr>
          <p:cNvSpPr txBox="1"/>
          <p:nvPr/>
        </p:nvSpPr>
        <p:spPr>
          <a:xfrm>
            <a:off x="7130175" y="113906"/>
            <a:ext cx="49567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To have “positive” impacts, we need to be careful in every stage</a:t>
            </a:r>
          </a:p>
        </p:txBody>
      </p:sp>
    </p:spTree>
    <p:extLst>
      <p:ext uri="{BB962C8B-B14F-4D97-AF65-F5344CB8AC3E}">
        <p14:creationId xmlns:p14="http://schemas.microsoft.com/office/powerpoint/2010/main" val="10897717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6742C-9B90-BF44-998A-7CE896085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Strategic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402465-6053-1642-93AF-97E8CEC585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more recently, people start to call it “performative prediction”</a:t>
            </a:r>
          </a:p>
        </p:txBody>
      </p:sp>
    </p:spTree>
    <p:extLst>
      <p:ext uri="{BB962C8B-B14F-4D97-AF65-F5344CB8AC3E}">
        <p14:creationId xmlns:p14="http://schemas.microsoft.com/office/powerpoint/2010/main" val="33223061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CE59FA-3F0B-0046-9B86-DC1D829CB61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4713" y="1895182"/>
            <a:ext cx="7027636" cy="25641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769D31-88FE-A84A-A91B-ACD38C92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AFACC-75ED-3949-9289-4B2A1CE82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66566" cy="5267506"/>
          </a:xfrm>
        </p:spPr>
        <p:txBody>
          <a:bodyPr>
            <a:normAutofit/>
          </a:bodyPr>
          <a:lstStyle/>
          <a:p>
            <a:r>
              <a:rPr lang="en-US" dirty="0"/>
              <a:t>Standard setup of (supervised) machine learning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Finding patterns from the given training datasets</a:t>
            </a:r>
          </a:p>
          <a:p>
            <a:pPr lvl="1"/>
            <a:r>
              <a:rPr lang="en-US" dirty="0"/>
              <a:t>Use the pattern to make predictions on new testing data</a:t>
            </a:r>
          </a:p>
          <a:p>
            <a:endParaRPr lang="en-US" dirty="0"/>
          </a:p>
          <a:p>
            <a:r>
              <a:rPr lang="en-US" dirty="0"/>
              <a:t>Fundamental assumption:</a:t>
            </a:r>
          </a:p>
          <a:p>
            <a:pPr lvl="1"/>
            <a:r>
              <a:rPr lang="en-US" dirty="0"/>
              <a:t>Training and testing data points are </a:t>
            </a:r>
            <a:r>
              <a:rPr lang="en-US" dirty="0" err="1"/>
              <a:t>i.i.d</a:t>
            </a:r>
            <a:r>
              <a:rPr lang="en-US" dirty="0"/>
              <a:t>. drawn from the same distribution</a:t>
            </a:r>
          </a:p>
        </p:txBody>
      </p:sp>
    </p:spTree>
    <p:extLst>
      <p:ext uri="{BB962C8B-B14F-4D97-AF65-F5344CB8AC3E}">
        <p14:creationId xmlns:p14="http://schemas.microsoft.com/office/powerpoint/2010/main" val="222821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858E6A-C0D3-BB47-878A-F34D51B66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824" y="2539370"/>
            <a:ext cx="5936566" cy="6192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E237EE-F6ED-714C-85F0-8C45A9F50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Propagation and Backpropagation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2A130D-9631-474E-81A6-DFAE409078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Evaluate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(characterized by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altLang="zh-TW" dirty="0"/>
                  <a:t>)</a:t>
                </a:r>
              </a:p>
              <a:p>
                <a:pPr lvl="1"/>
                <a:r>
                  <a:rPr lang="en-US" dirty="0"/>
                  <a:t>Forward propagation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, learn the weights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𝑊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Backpropagation</a:t>
                </a:r>
              </a:p>
              <a:p>
                <a:pPr lvl="1"/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randomly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400" dirty="0"/>
                  <a:t>Randomly pick a point from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(for stochastic gradient descent)</a:t>
                </a:r>
              </a:p>
              <a:p>
                <a:pPr lvl="2"/>
                <a:r>
                  <a:rPr lang="en-US" sz="2400" dirty="0">
                    <a:solidFill>
                      <a:schemeClr val="accent2"/>
                    </a:solidFill>
                  </a:rPr>
                  <a:t>Forward propagation: Calculate 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endParaRPr lang="en-US" sz="2400" dirty="0"/>
              </a:p>
              <a:p>
                <a:pPr lvl="2"/>
                <a:r>
                  <a:rPr lang="en-US" sz="2400" dirty="0">
                    <a:solidFill>
                      <a:srgbClr val="00B050"/>
                    </a:solidFill>
                  </a:rPr>
                  <a:t>Backward propagation: Calculate 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lvl="2"/>
                <a:r>
                  <a:rPr lang="en-US" sz="2400" dirty="0"/>
                  <a:t>Update the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←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𝜂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(ℓ−1)</m:t>
                        </m:r>
                      </m:sup>
                    </m:sSubSup>
                  </m:oMath>
                </a14:m>
                <a:endParaRPr lang="en-US" sz="2400" dirty="0"/>
              </a:p>
              <a:p>
                <a:pPr lvl="1"/>
                <a:r>
                  <a:rPr lang="en-US" sz="2800" dirty="0"/>
                  <a:t>Return the weights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2A130D-9631-474E-81A6-DFAE409078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965" t="-2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6EBF043-4DB4-6942-B857-8AD2622437DD}"/>
              </a:ext>
            </a:extLst>
          </p:cNvPr>
          <p:cNvGrpSpPr/>
          <p:nvPr/>
        </p:nvGrpSpPr>
        <p:grpSpPr>
          <a:xfrm>
            <a:off x="7944427" y="1842351"/>
            <a:ext cx="4043103" cy="2459131"/>
            <a:chOff x="7179730" y="1825247"/>
            <a:chExt cx="4638348" cy="28211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6250CB8-CB25-014F-89C0-B86DBAB09660}"/>
                </a:ext>
              </a:extLst>
            </p:cNvPr>
            <p:cNvGrpSpPr/>
            <p:nvPr/>
          </p:nvGrpSpPr>
          <p:grpSpPr>
            <a:xfrm>
              <a:off x="7179730" y="1825247"/>
              <a:ext cx="4622025" cy="2821176"/>
              <a:chOff x="-35994" y="4014385"/>
              <a:chExt cx="7589980" cy="467583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32C696E-CE97-6949-B999-84FBDFB03D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5994" y="4684805"/>
                <a:ext cx="7264426" cy="4005411"/>
              </a:xfrm>
              <a:prstGeom prst="rect">
                <a:avLst/>
              </a:prstGeom>
            </p:spPr>
          </p:pic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558204B-766E-2D49-B9AB-BCBC5251A8E0}"/>
                  </a:ext>
                </a:extLst>
              </p:cNvPr>
              <p:cNvSpPr/>
              <p:nvPr/>
            </p:nvSpPr>
            <p:spPr>
              <a:xfrm>
                <a:off x="6609106" y="4014385"/>
                <a:ext cx="944880" cy="11430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1596087-491E-5F4E-8B45-BC0372C41504}"/>
                </a:ext>
              </a:extLst>
            </p:cNvPr>
            <p:cNvSpPr/>
            <p:nvPr/>
          </p:nvSpPr>
          <p:spPr>
            <a:xfrm>
              <a:off x="10666611" y="3438085"/>
              <a:ext cx="1151467" cy="7450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786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1A521-55AA-9046-BF66-E4C08174E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Spam Filter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8C0DB3-60D7-3643-A035-E9D1BDC74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087" y="1962785"/>
            <a:ext cx="57457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4764-B98F-E543-A8FF-BFB34573E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Spam Filter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18CF7-276A-C045-9275-ACDF1C9EF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030" y="1966595"/>
            <a:ext cx="5573406" cy="444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542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4764-B98F-E543-A8FF-BFB34573E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Spam Filter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7ABDF9-C3C9-2441-8E3D-45CB264FF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930" y="1948751"/>
            <a:ext cx="5565429" cy="425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843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C5457-7A63-E148-9518-048038D61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Social Program Eligibility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[Camacho and Conover, 2012]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3F1FF3-686F-AB4F-8BDE-87E1ED27C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106" y="1421613"/>
            <a:ext cx="4155739" cy="2629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ED6FDD-55F6-0248-A1CD-D4A9777E5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362" y="1351719"/>
            <a:ext cx="4235870" cy="2758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0DEECB-6211-A34D-9738-E90FE66DBA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105" y="4140623"/>
            <a:ext cx="4052351" cy="2681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7FB99E-C355-9A48-8609-DC5D914CF9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0362" y="4037408"/>
            <a:ext cx="4299191" cy="285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9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C7AEB01-4B75-5741-84AC-4F4B956669BC}"/>
              </a:ext>
            </a:extLst>
          </p:cNvPr>
          <p:cNvSpPr txBox="1">
            <a:spLocks/>
          </p:cNvSpPr>
          <p:nvPr/>
        </p:nvSpPr>
        <p:spPr>
          <a:xfrm>
            <a:off x="1845258" y="2647946"/>
            <a:ext cx="9403437" cy="23891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sz="3600" dirty="0"/>
              <a:t>Goodhart’s law: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sz="3600" dirty="0"/>
              <a:t>“If a measure becomes the public’s goal, </a:t>
            </a:r>
            <a:br>
              <a:rPr lang="en-US" sz="3600" dirty="0"/>
            </a:br>
            <a:r>
              <a:rPr lang="en-US" sz="3600" dirty="0"/>
              <a:t>it is no longer a good measure.”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358396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llege Admission Factors - YouTube">
            <a:extLst>
              <a:ext uri="{FF2B5EF4-FFF2-40B4-BE49-F238E27FC236}">
                <a16:creationId xmlns:a16="http://schemas.microsoft.com/office/drawing/2014/main" id="{EAE58773-A129-5346-8002-C68A2253D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" y="429350"/>
            <a:ext cx="4846320" cy="272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World University Rankings explained | Times Higher Education (THE)">
            <a:extLst>
              <a:ext uri="{FF2B5EF4-FFF2-40B4-BE49-F238E27FC236}">
                <a16:creationId xmlns:a16="http://schemas.microsoft.com/office/drawing/2014/main" id="{9C025C84-FC6E-ED4B-86A7-2E9CB0742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713" y="811983"/>
            <a:ext cx="6976287" cy="523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216F53-5DE1-6F40-8D55-15DBAE6DA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9" y="4014293"/>
            <a:ext cx="3195983" cy="241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4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69B19-8F0D-3E46-AFAA-D4470F5AE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Strategic 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E12FA-89D9-1343-A815-81BEFE0A33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9142" y="2140779"/>
            <a:ext cx="8274245" cy="3019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FE62D1-2F91-EB4B-B350-5D711EBC0B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4905" y="2335056"/>
            <a:ext cx="1728025" cy="2666807"/>
          </a:xfrm>
          <a:prstGeom prst="rect">
            <a:avLst/>
          </a:prstGeom>
        </p:spPr>
      </p:pic>
      <p:sp>
        <p:nvSpPr>
          <p:cNvPr id="7" name="Curved Down Arrow 6">
            <a:extLst>
              <a:ext uri="{FF2B5EF4-FFF2-40B4-BE49-F238E27FC236}">
                <a16:creationId xmlns:a16="http://schemas.microsoft.com/office/drawing/2014/main" id="{5190BE8C-6E01-9949-A89B-7A34879A3914}"/>
              </a:ext>
            </a:extLst>
          </p:cNvPr>
          <p:cNvSpPr/>
          <p:nvPr/>
        </p:nvSpPr>
        <p:spPr>
          <a:xfrm rot="10800000">
            <a:off x="2158917" y="5209021"/>
            <a:ext cx="8006372" cy="874419"/>
          </a:xfrm>
          <a:prstGeom prst="curvedDownArrow">
            <a:avLst>
              <a:gd name="adj1" fmla="val 25000"/>
              <a:gd name="adj2" fmla="val 47026"/>
              <a:gd name="adj3" fmla="val 22798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92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Testing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Feedback</a:t>
            </a:r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0875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4F16F-769F-604F-A13B-B5281AE03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340" y="1944226"/>
            <a:ext cx="10725319" cy="1541418"/>
          </a:xfrm>
        </p:spPr>
        <p:txBody>
          <a:bodyPr>
            <a:noAutofit/>
          </a:bodyPr>
          <a:lstStyle/>
          <a:p>
            <a:pPr algn="ctr"/>
            <a:br>
              <a:rPr lang="en-US" sz="4800" dirty="0"/>
            </a:br>
            <a:r>
              <a:rPr lang="en-US" sz="4800" dirty="0"/>
              <a:t>How to take this interaction between ML algorithms and data-holders into account?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CFE92F7-50FB-0C4F-9036-BE8503BFED0B}"/>
              </a:ext>
            </a:extLst>
          </p:cNvPr>
          <p:cNvSpPr txBox="1">
            <a:spLocks/>
          </p:cNvSpPr>
          <p:nvPr/>
        </p:nvSpPr>
        <p:spPr>
          <a:xfrm>
            <a:off x="838200" y="3966755"/>
            <a:ext cx="10515600" cy="15414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Game theoretical modeling</a:t>
            </a:r>
          </a:p>
        </p:txBody>
      </p:sp>
    </p:spTree>
    <p:extLst>
      <p:ext uri="{BB962C8B-B14F-4D97-AF65-F5344CB8AC3E}">
        <p14:creationId xmlns:p14="http://schemas.microsoft.com/office/powerpoint/2010/main" val="326373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06BD5-4B24-AF4F-AF59-A51B8E100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Theoretical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736B5-5078-4C4E-B95D-EB991E152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4809"/>
          </a:xfrm>
        </p:spPr>
        <p:txBody>
          <a:bodyPr>
            <a:normAutofit/>
          </a:bodyPr>
          <a:lstStyle/>
          <a:p>
            <a:r>
              <a:rPr lang="en-US" dirty="0"/>
              <a:t>Key elements: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Players</a:t>
            </a:r>
            <a:r>
              <a:rPr lang="en-US" dirty="0"/>
              <a:t>, </a:t>
            </a:r>
            <a:r>
              <a:rPr lang="en-US" dirty="0">
                <a:solidFill>
                  <a:schemeClr val="accent2"/>
                </a:solidFill>
              </a:rPr>
              <a:t>actions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payoffs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Players</a:t>
            </a:r>
            <a:r>
              <a:rPr lang="en-US" dirty="0"/>
              <a:t>:  Jury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(e.g., university)</a:t>
            </a:r>
            <a:r>
              <a:rPr lang="en-US" dirty="0"/>
              <a:t> and Contestants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(student applicants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chemeClr val="accent2"/>
                </a:solidFill>
              </a:rPr>
              <a:t>Actions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First, Jury decides on the machine learning model (binary classification)</a:t>
            </a:r>
          </a:p>
          <a:p>
            <a:pPr lvl="1"/>
            <a:r>
              <a:rPr lang="en-US" dirty="0"/>
              <a:t>Then, Contestant decides how to alter their features based on the model</a:t>
            </a:r>
          </a:p>
          <a:p>
            <a:r>
              <a:rPr lang="en-US" dirty="0">
                <a:solidFill>
                  <a:srgbClr val="C00000"/>
                </a:solidFill>
              </a:rPr>
              <a:t>Payoffs</a:t>
            </a:r>
          </a:p>
          <a:p>
            <a:pPr lvl="1"/>
            <a:r>
              <a:rPr lang="en-US" dirty="0"/>
              <a:t>Jury wants to maximize the probability of </a:t>
            </a:r>
            <a:r>
              <a:rPr lang="en-US" b="1" u="sng" dirty="0"/>
              <a:t>correct</a:t>
            </a:r>
            <a:r>
              <a:rPr lang="en-US" dirty="0"/>
              <a:t> predictions</a:t>
            </a:r>
          </a:p>
          <a:p>
            <a:pPr lvl="1"/>
            <a:r>
              <a:rPr lang="en-US" dirty="0"/>
              <a:t>Contestants want to be </a:t>
            </a:r>
            <a:r>
              <a:rPr lang="en-US" b="1" u="sng" dirty="0"/>
              <a:t>selected</a:t>
            </a:r>
            <a:r>
              <a:rPr lang="en-US" dirty="0"/>
              <a:t> (being predicted as 1)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45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AB128-C9C0-984C-A750-5C3D116F8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Regularizations in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BF8C2-EF3D-7D4B-9FFD-C56E0E0C1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3595"/>
          </a:xfrm>
        </p:spPr>
        <p:txBody>
          <a:bodyPr>
            <a:normAutofit/>
          </a:bodyPr>
          <a:lstStyle/>
          <a:p>
            <a:r>
              <a:rPr lang="en-US" dirty="0"/>
              <a:t>Weight-based regularization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Early stopping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Dropout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Adding noises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337768-B40D-204C-81A5-2CE62FF1F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953" y="2412865"/>
            <a:ext cx="1723054" cy="1313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4A2C44-F119-AD4F-85A6-B16C30BE8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5953" y="3861060"/>
            <a:ext cx="1368653" cy="14550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68E0EF-E1CC-1D43-BB72-ACB03A4B34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8098" y="3726124"/>
            <a:ext cx="1405950" cy="145504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01C856-9461-C447-BEA7-A62DF86464B0}"/>
              </a:ext>
            </a:extLst>
          </p:cNvPr>
          <p:cNvCxnSpPr>
            <a:cxnSpLocks/>
          </p:cNvCxnSpPr>
          <p:nvPr/>
        </p:nvCxnSpPr>
        <p:spPr>
          <a:xfrm>
            <a:off x="5736683" y="4656726"/>
            <a:ext cx="5486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12">
            <a:extLst>
              <a:ext uri="{FF2B5EF4-FFF2-40B4-BE49-F238E27FC236}">
                <a16:creationId xmlns:a16="http://schemas.microsoft.com/office/drawing/2014/main" id="{A8F7BDD0-F8DF-6541-94A2-665EB535A4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989" y="5580950"/>
            <a:ext cx="1511983" cy="11332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75E083-A3DF-8849-9B86-D7FB4F9988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414" y="5255038"/>
            <a:ext cx="2017539" cy="151156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672529-156A-7A41-9DBA-C256F8F0A157}"/>
              </a:ext>
            </a:extLst>
          </p:cNvPr>
          <p:cNvCxnSpPr>
            <a:cxnSpLocks/>
          </p:cNvCxnSpPr>
          <p:nvPr/>
        </p:nvCxnSpPr>
        <p:spPr>
          <a:xfrm>
            <a:off x="5736683" y="6199312"/>
            <a:ext cx="5486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61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44E6C-6F85-BB43-8200-B27F41AA1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18" y="1474839"/>
            <a:ext cx="11120664" cy="1037610"/>
          </a:xfrm>
        </p:spPr>
        <p:txBody>
          <a:bodyPr>
            <a:normAutofit/>
          </a:bodyPr>
          <a:lstStyle/>
          <a:p>
            <a:r>
              <a:rPr lang="en-US" sz="5400" dirty="0"/>
              <a:t>More Aspects of Strategic Classification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2744E6C-6F85-BB43-8200-B27F41AA1BAB}"/>
              </a:ext>
            </a:extLst>
          </p:cNvPr>
          <p:cNvSpPr txBox="1">
            <a:spLocks/>
          </p:cNvSpPr>
          <p:nvPr/>
        </p:nvSpPr>
        <p:spPr>
          <a:xfrm>
            <a:off x="2165105" y="3429000"/>
            <a:ext cx="11120664" cy="17058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Evaluation vs. Incentive</a:t>
            </a:r>
          </a:p>
        </p:txBody>
      </p:sp>
    </p:spTree>
    <p:extLst>
      <p:ext uri="{BB962C8B-B14F-4D97-AF65-F5344CB8AC3E}">
        <p14:creationId xmlns:p14="http://schemas.microsoft.com/office/powerpoint/2010/main" val="42080138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7971D-E76E-8647-BFF3-8B7FF06B3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Manipulations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4F89D-BA2D-C941-A833-AA40144E4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03686" cy="4351338"/>
          </a:xfrm>
        </p:spPr>
        <p:txBody>
          <a:bodyPr/>
          <a:lstStyle/>
          <a:p>
            <a:r>
              <a:rPr lang="en-US" dirty="0"/>
              <a:t>Say that your insurance company wants you to stay healthy (so they can pay less) and decide reward you if you hit the step target on your phone.</a:t>
            </a:r>
          </a:p>
        </p:txBody>
      </p:sp>
      <p:pic>
        <p:nvPicPr>
          <p:cNvPr id="1026" name="Picture 2" descr="Can Running and Other Exercise Boost Immunity? | ACTIVE">
            <a:extLst>
              <a:ext uri="{FF2B5EF4-FFF2-40B4-BE49-F238E27FC236}">
                <a16:creationId xmlns:a16="http://schemas.microsoft.com/office/drawing/2014/main" id="{232C0316-1687-E747-98CA-972B83728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525" y="3298161"/>
            <a:ext cx="3965121" cy="294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903F8A-F205-024A-AEF1-6F54C1084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684" y="2851107"/>
            <a:ext cx="5745886" cy="383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7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D2448-DEAB-8847-AA0A-F3F35A148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Gaming vs.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93B59-45A1-594C-A233-75754512E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Gaming</a:t>
            </a:r>
          </a:p>
          <a:p>
            <a:pPr lvl="1"/>
            <a:r>
              <a:rPr lang="en-US" dirty="0"/>
              <a:t>Alter the decision by manipulating proxy features without changing the underlying label</a:t>
            </a:r>
          </a:p>
          <a:p>
            <a:pPr lvl="2"/>
            <a:r>
              <a:rPr lang="en-US" dirty="0"/>
              <a:t>Unjustifiable or pointless effort</a:t>
            </a:r>
          </a:p>
          <a:p>
            <a:pPr lvl="2"/>
            <a:r>
              <a:rPr lang="en-US" dirty="0"/>
              <a:t>What’s considered in the required reading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Improvement</a:t>
            </a:r>
          </a:p>
          <a:p>
            <a:pPr lvl="1"/>
            <a:r>
              <a:rPr lang="en-US" dirty="0"/>
              <a:t>Change the decision by manipulation that changes the underlying label</a:t>
            </a:r>
          </a:p>
          <a:p>
            <a:pPr lvl="2"/>
            <a:r>
              <a:rPr lang="en-US" dirty="0"/>
              <a:t>Maybe this is the positive effect that we want to utilize</a:t>
            </a:r>
          </a:p>
        </p:txBody>
      </p:sp>
    </p:spTree>
    <p:extLst>
      <p:ext uri="{BB962C8B-B14F-4D97-AF65-F5344CB8AC3E}">
        <p14:creationId xmlns:p14="http://schemas.microsoft.com/office/powerpoint/2010/main" val="301233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643F0-721D-3D4F-81C2-27DF4BB7A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Purposes of Decision Rules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BD054-3DBF-244F-8BF1-88108E902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</a:t>
            </a:r>
            <a:r>
              <a:rPr lang="en-US" dirty="0">
                <a:solidFill>
                  <a:schemeClr val="accent1"/>
                </a:solidFill>
              </a:rPr>
              <a:t>evaluate</a:t>
            </a:r>
            <a:r>
              <a:rPr lang="en-US" dirty="0"/>
              <a:t> the candidates</a:t>
            </a:r>
          </a:p>
          <a:p>
            <a:pPr lvl="1"/>
            <a:r>
              <a:rPr lang="en-US" dirty="0"/>
              <a:t>Assume there is a true </a:t>
            </a:r>
            <a:r>
              <a:rPr lang="en-US" dirty="0">
                <a:solidFill>
                  <a:srgbClr val="C00000"/>
                </a:solidFill>
              </a:rPr>
              <a:t>unobservable quality </a:t>
            </a:r>
            <a:r>
              <a:rPr lang="en-US" dirty="0"/>
              <a:t>that we care about</a:t>
            </a:r>
          </a:p>
          <a:p>
            <a:pPr lvl="2"/>
            <a:r>
              <a:rPr lang="en-US" dirty="0"/>
              <a:t>e.g., whether the student will succeed or not</a:t>
            </a:r>
          </a:p>
          <a:p>
            <a:pPr lvl="1"/>
            <a:r>
              <a:rPr lang="en-US" dirty="0"/>
              <a:t>Unobservable quality leads </a:t>
            </a:r>
            <a:r>
              <a:rPr lang="en-US" dirty="0">
                <a:solidFill>
                  <a:srgbClr val="C00000"/>
                </a:solidFill>
              </a:rPr>
              <a:t>to observable but manipulatable features</a:t>
            </a:r>
          </a:p>
          <a:p>
            <a:pPr lvl="1"/>
            <a:r>
              <a:rPr lang="en-US" dirty="0"/>
              <a:t>Aims to classify based on the true quality with </a:t>
            </a:r>
            <a:r>
              <a:rPr lang="en-US" dirty="0">
                <a:solidFill>
                  <a:srgbClr val="C00000"/>
                </a:solidFill>
              </a:rPr>
              <a:t>gaming</a:t>
            </a:r>
            <a:r>
              <a:rPr lang="en-US" dirty="0"/>
              <a:t> behavior</a:t>
            </a:r>
          </a:p>
          <a:p>
            <a:endParaRPr lang="en-US" dirty="0"/>
          </a:p>
          <a:p>
            <a:r>
              <a:rPr lang="en-US" dirty="0"/>
              <a:t>To </a:t>
            </a:r>
            <a:r>
              <a:rPr lang="en-US" dirty="0">
                <a:solidFill>
                  <a:schemeClr val="accent1"/>
                </a:solidFill>
              </a:rPr>
              <a:t>incentivize</a:t>
            </a:r>
            <a:r>
              <a:rPr lang="en-US" dirty="0"/>
              <a:t> the candidates</a:t>
            </a:r>
          </a:p>
          <a:p>
            <a:pPr lvl="1"/>
            <a:r>
              <a:rPr lang="en-US" dirty="0"/>
              <a:t>Assume the true unobservable quality can be </a:t>
            </a:r>
            <a:r>
              <a:rPr lang="en-US" dirty="0">
                <a:solidFill>
                  <a:srgbClr val="C00000"/>
                </a:solidFill>
              </a:rPr>
              <a:t>improved</a:t>
            </a:r>
          </a:p>
          <a:p>
            <a:pPr lvl="1"/>
            <a:r>
              <a:rPr lang="en-US" dirty="0"/>
              <a:t>Incentivize candidates to perform desired improvements</a:t>
            </a:r>
          </a:p>
        </p:txBody>
      </p:sp>
    </p:spTree>
    <p:extLst>
      <p:ext uri="{BB962C8B-B14F-4D97-AF65-F5344CB8AC3E}">
        <p14:creationId xmlns:p14="http://schemas.microsoft.com/office/powerpoint/2010/main" val="360503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83" y="2126919"/>
            <a:ext cx="10515600" cy="2852737"/>
          </a:xfrm>
        </p:spPr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The notes are not intended to be comprehensive. </a:t>
            </a:r>
            <a:r>
              <a:rPr lang="en-US" dirty="0"/>
              <a:t>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 txBox="1">
            <a:spLocks/>
          </p:cNvSpPr>
          <p:nvPr/>
        </p:nvSpPr>
        <p:spPr>
          <a:xfrm>
            <a:off x="831850" y="4562475"/>
            <a:ext cx="9855200" cy="834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357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D4318-3F85-4E41-BB61-DF243C29A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39E382-D9C1-FB4E-914C-20F6728FC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921405"/>
            <a:ext cx="10515600" cy="1168245"/>
          </a:xfrm>
        </p:spPr>
        <p:txBody>
          <a:bodyPr>
            <a:normAutofit/>
          </a:bodyPr>
          <a:lstStyle/>
          <a:p>
            <a:r>
              <a:rPr lang="en-US" sz="3600" dirty="0"/>
              <a:t>Neural networks with many layers</a:t>
            </a:r>
          </a:p>
        </p:txBody>
      </p:sp>
    </p:spTree>
    <p:extLst>
      <p:ext uri="{BB962C8B-B14F-4D97-AF65-F5344CB8AC3E}">
        <p14:creationId xmlns:p14="http://schemas.microsoft.com/office/powerpoint/2010/main" val="3516869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Hidden-Layer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How do we write a hypothesis in a single-hidden layer NN mathematically?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sup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bSup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bSup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sup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</m:t>
                            </m:r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is-I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=0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(0)</m:t>
                                    </m:r>
                                  </m:sup>
                                </m:sSup>
                              </m:sup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(1)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(0)</m:t>
                                    </m:r>
                                  </m:sup>
                                </m:sSubSup>
                              </m:e>
                            </m:nary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sz="2600" dirty="0"/>
                  <a:t>How do we write a linear model with nonlinear transform</a:t>
                </a:r>
                <a:endParaRPr lang="en-US" sz="26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subHide m:val="on"/>
                            <m:supHide m:val="on"/>
                            <m:ctrlPr>
                              <a:rPr lang="is-I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endParaRPr lang="en-US" sz="1200" dirty="0"/>
              </a:p>
              <a:p>
                <a:r>
                  <a:rPr lang="en-US" dirty="0"/>
                  <a:t>How do we write a Kernel SVM hypothesis 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/>
                <a:endParaRPr lang="en-US" sz="5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Interpretation: </a:t>
                </a:r>
              </a:p>
              <a:p>
                <a:pPr lvl="1"/>
                <a:r>
                  <a:rPr lang="en-US" dirty="0"/>
                  <a:t>The hidden layer is like </a:t>
                </a:r>
                <a:r>
                  <a:rPr lang="en-US" dirty="0">
                    <a:solidFill>
                      <a:srgbClr val="C00000"/>
                    </a:solidFill>
                  </a:rPr>
                  <a:t>feature transform</a:t>
                </a:r>
                <a:endParaRPr lang="en-US" dirty="0"/>
              </a:p>
              <a:p>
                <a:pPr lvl="1"/>
                <a:r>
                  <a:rPr lang="en-US" dirty="0"/>
                  <a:t>Shallow learning vs. deep learning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844" t="-2267" b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541866" y="2709333"/>
            <a:ext cx="965200" cy="47413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63" y="2709333"/>
            <a:ext cx="3412003" cy="3458583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168400" y="2709333"/>
            <a:ext cx="965200" cy="47413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0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57768</TotalTime>
  <Words>2359</Words>
  <Application>Microsoft Macintosh PowerPoint</Application>
  <PresentationFormat>Widescreen</PresentationFormat>
  <Paragraphs>728</Paragraphs>
  <Slides>63</Slides>
  <Notes>13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Neural Networks (NN)</vt:lpstr>
      <vt:lpstr>Forward Propagation and Backpropagation</vt:lpstr>
      <vt:lpstr>Regularizations in Neural Networks</vt:lpstr>
      <vt:lpstr>Today’s Lecture</vt:lpstr>
      <vt:lpstr>Deep Learning</vt:lpstr>
      <vt:lpstr>Single Hidden-Layer Neural Network</vt:lpstr>
      <vt:lpstr>Deep Neural Network</vt:lpstr>
      <vt:lpstr>Convolutional Neural Networks (CNN)</vt:lpstr>
      <vt:lpstr>Convolutional Filters</vt:lpstr>
      <vt:lpstr>Convolutional Filters</vt:lpstr>
      <vt:lpstr>Convolutional Filters</vt:lpstr>
      <vt:lpstr>Convolutional Filters</vt:lpstr>
      <vt:lpstr>Convolutional Filters</vt:lpstr>
      <vt:lpstr>Convolutional Filters</vt:lpstr>
      <vt:lpstr>Convolutional Filters</vt:lpstr>
      <vt:lpstr>Convolutional Filters</vt:lpstr>
      <vt:lpstr>Convolutional Filters</vt:lpstr>
      <vt:lpstr>Connection to Neural Networks</vt:lpstr>
      <vt:lpstr>Pooling Layers</vt:lpstr>
      <vt:lpstr>Convolutional Neural Networks (CNN)</vt:lpstr>
      <vt:lpstr>Another Example Network Structure [Safe to Skip for the Exam]</vt:lpstr>
      <vt:lpstr>Some Techniques in Improving Deep Learning</vt:lpstr>
      <vt:lpstr>Initialization</vt:lpstr>
      <vt:lpstr>Error is Nonconvex in Neural Networks</vt:lpstr>
      <vt:lpstr>Vanishing Gradient Problem</vt:lpstr>
      <vt:lpstr>Vanishing Gradient Problem</vt:lpstr>
      <vt:lpstr>Weight Initialization</vt:lpstr>
      <vt:lpstr>Initialization</vt:lpstr>
      <vt:lpstr>Autoencoders</vt:lpstr>
      <vt:lpstr>Autoencoders</vt:lpstr>
      <vt:lpstr>Autoencoders</vt:lpstr>
      <vt:lpstr>Autoencoder</vt:lpstr>
      <vt:lpstr>Cool Stuffs for Deep Learning</vt:lpstr>
      <vt:lpstr>Generative Adversarial Nets (GAN)</vt:lpstr>
      <vt:lpstr>PowerPoint Presentation</vt:lpstr>
      <vt:lpstr>Style Transfer </vt:lpstr>
      <vt:lpstr>A Quick Flashback to RBF</vt:lpstr>
      <vt:lpstr>RBF Function</vt:lpstr>
      <vt:lpstr>More Discussion on RBF</vt:lpstr>
      <vt:lpstr>More Discussion on RBF</vt:lpstr>
      <vt:lpstr>Machine Learning Life Cycle</vt:lpstr>
      <vt:lpstr>Machine Learning Lifecycle</vt:lpstr>
      <vt:lpstr>Machine Learning Lifecycle</vt:lpstr>
      <vt:lpstr>Machine Learning Lifecycle</vt:lpstr>
      <vt:lpstr>Strategic Classification</vt:lpstr>
      <vt:lpstr>Supervised Learning</vt:lpstr>
      <vt:lpstr>Example: Spam Filter</vt:lpstr>
      <vt:lpstr>Example: Spam Filter</vt:lpstr>
      <vt:lpstr>Example: Spam Filter</vt:lpstr>
      <vt:lpstr>Social Program Eligibility [Camacho and Conover, 2012] </vt:lpstr>
      <vt:lpstr>PowerPoint Presentation</vt:lpstr>
      <vt:lpstr>PowerPoint Presentation</vt:lpstr>
      <vt:lpstr>Strategic Classification</vt:lpstr>
      <vt:lpstr>Machine Learning Lifecycle</vt:lpstr>
      <vt:lpstr> How to take this interaction between ML algorithms and data-holders into account?</vt:lpstr>
      <vt:lpstr>Game Theoretical Modeling</vt:lpstr>
      <vt:lpstr>More Aspects of Strategic Classification</vt:lpstr>
      <vt:lpstr>Types of Manipulations</vt:lpstr>
      <vt:lpstr>Gaming vs. Improvement</vt:lpstr>
      <vt:lpstr>The Purposes of Decision Rules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Ho, Chien-Ju</cp:lastModifiedBy>
  <cp:revision>5310</cp:revision>
  <cp:lastPrinted>2020-04-16T16:21:56Z</cp:lastPrinted>
  <dcterms:created xsi:type="dcterms:W3CDTF">2017-08-24T15:35:37Z</dcterms:created>
  <dcterms:modified xsi:type="dcterms:W3CDTF">2022-11-18T17:05:09Z</dcterms:modified>
</cp:coreProperties>
</file>